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9" r:id="rId7"/>
    <p:sldId id="263" r:id="rId8"/>
    <p:sldId id="319" r:id="rId9"/>
    <p:sldId id="321" r:id="rId10"/>
    <p:sldId id="318" r:id="rId11"/>
    <p:sldId id="320" r:id="rId12"/>
    <p:sldId id="264" r:id="rId13"/>
    <p:sldId id="265" r:id="rId14"/>
    <p:sldId id="305" r:id="rId15"/>
    <p:sldId id="309" r:id="rId16"/>
    <p:sldId id="311" r:id="rId17"/>
    <p:sldId id="306" r:id="rId18"/>
    <p:sldId id="312" r:id="rId19"/>
    <p:sldId id="278" r:id="rId20"/>
    <p:sldId id="304" r:id="rId21"/>
    <p:sldId id="315" r:id="rId22"/>
    <p:sldId id="303" r:id="rId23"/>
    <p:sldId id="314" r:id="rId24"/>
    <p:sldId id="310" r:id="rId25"/>
    <p:sldId id="302" r:id="rId26"/>
    <p:sldId id="316" r:id="rId27"/>
    <p:sldId id="262" r:id="rId28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97B"/>
    <a:srgbClr val="5B2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D3517-A769-AFC1-E72F-571EA9FBEF6B}" v="18" dt="2026-02-24T22:43:38.222"/>
    <p1510:client id="{35A70FA6-1EFA-492B-901C-EF9E006623C8}" v="17" dt="2026-02-26T01:02:31.043"/>
    <p1510:client id="{50BE3A00-7EEA-7659-9C3C-5B3C4CD3CBC2}" v="56" dt="2026-02-25T05:33:52.782"/>
    <p1510:client id="{68E77D01-1162-4136-AA8E-5EFE5C3DABB1}" v="90" dt="2026-02-24T22:05:07.178"/>
    <p1510:client id="{6FB16092-E242-A464-68EF-1917CEF0DFC8}" v="5" dt="2026-02-25T23:17:21.057"/>
    <p1510:client id="{726B54E0-0D1D-446C-97B1-713FA0FDC595}" v="69" dt="2026-02-25T04:27:13.697"/>
    <p1510:client id="{7EBFEB9F-F27F-BF3E-1267-7E6858E7778F}" v="2" dt="2026-02-25T23:45:42.238"/>
    <p1510:client id="{D08BA04C-9381-794E-FC05-A74A5057195F}" v="82" dt="2026-02-25T03:08:27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  <a:tblStyle styleId="{7E9639D4-E3E2-4D34-9284-5A2195B3D0D7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  <a:tblStyle styleId="{68D230F3-CF80-4859-8CE7-A43EE81993B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EA72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EA72E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BEBE8"/>
          </a:solidFill>
        </a:fill>
      </a:tcStyle>
    </a:wholeTbl>
    <a:band1H>
      <a:tcStyle>
        <a:tcBdr/>
        <a:fill>
          <a:solidFill>
            <a:srgbClr val="F7D5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7D5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9713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9713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713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7132"/>
          </a:solidFill>
        </a:fill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F1E8"/>
          </a:solidFill>
        </a:fill>
      </a:tcStyle>
    </a:wholeTbl>
    <a:band1H>
      <a:tcStyle>
        <a:tcBdr/>
        <a:fill>
          <a:solidFill>
            <a:srgbClr val="D0E1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E1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EA72E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EA72E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EA72E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EA72E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15608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156082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e Pimentel" userId="S::regine.pimentel@ausdn.org.au::890ed9e3-20e5-42da-9cd7-0e0546865787" providerId="AD" clId="Web-{35A70FA6-1EFA-492B-901C-EF9E006623C8}"/>
    <pc:docChg chg="modSld">
      <pc:chgData name="Regine Pimentel" userId="S::regine.pimentel@ausdn.org.au::890ed9e3-20e5-42da-9cd7-0e0546865787" providerId="AD" clId="Web-{35A70FA6-1EFA-492B-901C-EF9E006623C8}" dt="2026-02-26T01:02:31.043" v="16" actId="20577"/>
      <pc:docMkLst>
        <pc:docMk/>
      </pc:docMkLst>
      <pc:sldChg chg="modSp">
        <pc:chgData name="Regine Pimentel" userId="S::regine.pimentel@ausdn.org.au::890ed9e3-20e5-42da-9cd7-0e0546865787" providerId="AD" clId="Web-{35A70FA6-1EFA-492B-901C-EF9E006623C8}" dt="2026-02-26T01:02:31.043" v="16" actId="20577"/>
        <pc:sldMkLst>
          <pc:docMk/>
          <pc:sldMk cId="1231695069" sldId="319"/>
        </pc:sldMkLst>
        <pc:spChg chg="mod">
          <ac:chgData name="Regine Pimentel" userId="S::regine.pimentel@ausdn.org.au::890ed9e3-20e5-42da-9cd7-0e0546865787" providerId="AD" clId="Web-{35A70FA6-1EFA-492B-901C-EF9E006623C8}" dt="2026-02-26T01:02:31.043" v="16" actId="20577"/>
          <ac:spMkLst>
            <pc:docMk/>
            <pc:sldMk cId="1231695069" sldId="319"/>
            <ac:spMk id="2" creationId="{E0E4DC87-8351-0066-6117-7A769AA366F8}"/>
          </ac:spMkLst>
        </pc:spChg>
      </pc:sldChg>
    </pc:docChg>
  </pc:docChgLst>
  <pc:docChgLst>
    <pc:chgData name="Sarah Wojciechowski" userId="S::sarah.wojciechowski@ausdn.org.au::cb8fe40e-d5c7-45b5-86f7-cab0962ea73c" providerId="AD" clId="Web-{7EBFEB9F-F27F-BF3E-1267-7E6858E7778F}"/>
    <pc:docChg chg="modSld">
      <pc:chgData name="Sarah Wojciechowski" userId="S::sarah.wojciechowski@ausdn.org.au::cb8fe40e-d5c7-45b5-86f7-cab0962ea73c" providerId="AD" clId="Web-{7EBFEB9F-F27F-BF3E-1267-7E6858E7778F}" dt="2026-02-25T23:45:42.238" v="1" actId="20577"/>
      <pc:docMkLst>
        <pc:docMk/>
      </pc:docMkLst>
      <pc:sldChg chg="modSp">
        <pc:chgData name="Sarah Wojciechowski" userId="S::sarah.wojciechowski@ausdn.org.au::cb8fe40e-d5c7-45b5-86f7-cab0962ea73c" providerId="AD" clId="Web-{7EBFEB9F-F27F-BF3E-1267-7E6858E7778F}" dt="2026-02-25T23:45:42.238" v="1" actId="20577"/>
        <pc:sldMkLst>
          <pc:docMk/>
          <pc:sldMk cId="0" sldId="256"/>
        </pc:sldMkLst>
        <pc:spChg chg="mod">
          <ac:chgData name="Sarah Wojciechowski" userId="S::sarah.wojciechowski@ausdn.org.au::cb8fe40e-d5c7-45b5-86f7-cab0962ea73c" providerId="AD" clId="Web-{7EBFEB9F-F27F-BF3E-1267-7E6858E7778F}" dt="2026-02-25T23:45:42.238" v="1" actId="20577"/>
          <ac:spMkLst>
            <pc:docMk/>
            <pc:sldMk cId="0" sldId="256"/>
            <ac:spMk id="3" creationId="{64E30A05-AD98-4791-78AB-A5D4E6019843}"/>
          </ac:spMkLst>
        </pc:spChg>
      </pc:sldChg>
    </pc:docChg>
  </pc:docChgLst>
  <pc:docChgLst>
    <pc:chgData name="Emilie Van Os-Schmitt" userId="S::emilie.vanosschmitt@ausdn.org.au::be8d0a49-d5c8-4552-abb0-d8f61a567b05" providerId="AD" clId="Web-{6FB16092-E242-A464-68EF-1917CEF0DFC8}"/>
    <pc:docChg chg="modSld">
      <pc:chgData name="Emilie Van Os-Schmitt" userId="S::emilie.vanosschmitt@ausdn.org.au::be8d0a49-d5c8-4552-abb0-d8f61a567b05" providerId="AD" clId="Web-{6FB16092-E242-A464-68EF-1917CEF0DFC8}" dt="2026-02-25T23:17:21.057" v="4" actId="20577"/>
      <pc:docMkLst>
        <pc:docMk/>
      </pc:docMkLst>
      <pc:sldChg chg="modSp">
        <pc:chgData name="Emilie Van Os-Schmitt" userId="S::emilie.vanosschmitt@ausdn.org.au::be8d0a49-d5c8-4552-abb0-d8f61a567b05" providerId="AD" clId="Web-{6FB16092-E242-A464-68EF-1917CEF0DFC8}" dt="2026-02-25T22:56:53.686" v="2" actId="20577"/>
        <pc:sldMkLst>
          <pc:docMk/>
          <pc:sldMk cId="0" sldId="259"/>
        </pc:sldMkLst>
        <pc:spChg chg="mod">
          <ac:chgData name="Emilie Van Os-Schmitt" userId="S::emilie.vanosschmitt@ausdn.org.au::be8d0a49-d5c8-4552-abb0-d8f61a567b05" providerId="AD" clId="Web-{6FB16092-E242-A464-68EF-1917CEF0DFC8}" dt="2026-02-25T22:56:53.686" v="2" actId="20577"/>
          <ac:spMkLst>
            <pc:docMk/>
            <pc:sldMk cId="0" sldId="259"/>
            <ac:spMk id="2" creationId="{3B687121-E5AC-CD31-BE24-B09B5B1BDAEE}"/>
          </ac:spMkLst>
        </pc:spChg>
      </pc:sldChg>
      <pc:sldChg chg="modSp">
        <pc:chgData name="Emilie Van Os-Schmitt" userId="S::emilie.vanosschmitt@ausdn.org.au::be8d0a49-d5c8-4552-abb0-d8f61a567b05" providerId="AD" clId="Web-{6FB16092-E242-A464-68EF-1917CEF0DFC8}" dt="2026-02-25T23:17:21.057" v="4" actId="20577"/>
        <pc:sldMkLst>
          <pc:docMk/>
          <pc:sldMk cId="4110356284" sldId="318"/>
        </pc:sldMkLst>
        <pc:spChg chg="mod">
          <ac:chgData name="Emilie Van Os-Schmitt" userId="S::emilie.vanosschmitt@ausdn.org.au::be8d0a49-d5c8-4552-abb0-d8f61a567b05" providerId="AD" clId="Web-{6FB16092-E242-A464-68EF-1917CEF0DFC8}" dt="2026-02-25T23:17:21.057" v="4" actId="20577"/>
          <ac:spMkLst>
            <pc:docMk/>
            <pc:sldMk cId="4110356284" sldId="318"/>
            <ac:spMk id="2" creationId="{0D5390E5-F2B6-048E-0F40-C1C65FE9F8E9}"/>
          </ac:spMkLst>
        </pc:spChg>
      </pc:sldChg>
    </pc:docChg>
  </pc:docChgLst>
  <pc:docChgLst>
    <pc:chgData name="Regine Pimentel" userId="S::regine.pimentel@ausdn.org.au::890ed9e3-20e5-42da-9cd7-0e0546865787" providerId="AD" clId="Web-{50BE3A00-7EEA-7659-9C3C-5B3C4CD3CBC2}"/>
    <pc:docChg chg="modSld">
      <pc:chgData name="Regine Pimentel" userId="S::regine.pimentel@ausdn.org.au::890ed9e3-20e5-42da-9cd7-0e0546865787" providerId="AD" clId="Web-{50BE3A00-7EEA-7659-9C3C-5B3C4CD3CBC2}" dt="2026-02-25T05:33:52.782" v="55" actId="20577"/>
      <pc:docMkLst>
        <pc:docMk/>
      </pc:docMkLst>
      <pc:sldChg chg="modSp">
        <pc:chgData name="Regine Pimentel" userId="S::regine.pimentel@ausdn.org.au::890ed9e3-20e5-42da-9cd7-0e0546865787" providerId="AD" clId="Web-{50BE3A00-7EEA-7659-9C3C-5B3C4CD3CBC2}" dt="2026-02-25T05:33:52.782" v="55" actId="20577"/>
        <pc:sldMkLst>
          <pc:docMk/>
          <pc:sldMk cId="3644932543" sldId="264"/>
        </pc:sldMkLst>
        <pc:spChg chg="mod">
          <ac:chgData name="Regine Pimentel" userId="S::regine.pimentel@ausdn.org.au::890ed9e3-20e5-42da-9cd7-0e0546865787" providerId="AD" clId="Web-{50BE3A00-7EEA-7659-9C3C-5B3C4CD3CBC2}" dt="2026-02-25T05:33:52.782" v="55" actId="20577"/>
          <ac:spMkLst>
            <pc:docMk/>
            <pc:sldMk cId="3644932543" sldId="264"/>
            <ac:spMk id="2" creationId="{F99960A8-5E70-18C2-0522-F26DD7BBFAB6}"/>
          </ac:spMkLst>
        </pc:spChg>
      </pc:sldChg>
      <pc:sldChg chg="modSp">
        <pc:chgData name="Regine Pimentel" userId="S::regine.pimentel@ausdn.org.au::890ed9e3-20e5-42da-9cd7-0e0546865787" providerId="AD" clId="Web-{50BE3A00-7EEA-7659-9C3C-5B3C4CD3CBC2}" dt="2026-02-25T05:32:40.672" v="42" actId="20577"/>
        <pc:sldMkLst>
          <pc:docMk/>
          <pc:sldMk cId="4110356284" sldId="318"/>
        </pc:sldMkLst>
        <pc:spChg chg="mod">
          <ac:chgData name="Regine Pimentel" userId="S::regine.pimentel@ausdn.org.au::890ed9e3-20e5-42da-9cd7-0e0546865787" providerId="AD" clId="Web-{50BE3A00-7EEA-7659-9C3C-5B3C4CD3CBC2}" dt="2026-02-25T05:32:40.672" v="42" actId="20577"/>
          <ac:spMkLst>
            <pc:docMk/>
            <pc:sldMk cId="4110356284" sldId="318"/>
            <ac:spMk id="2" creationId="{0D5390E5-F2B6-048E-0F40-C1C65FE9F8E9}"/>
          </ac:spMkLst>
        </pc:spChg>
        <pc:spChg chg="mod">
          <ac:chgData name="Regine Pimentel" userId="S::regine.pimentel@ausdn.org.au::890ed9e3-20e5-42da-9cd7-0e0546865787" providerId="AD" clId="Web-{50BE3A00-7EEA-7659-9C3C-5B3C4CD3CBC2}" dt="2026-02-25T05:19:22.208" v="34" actId="1076"/>
          <ac:spMkLst>
            <pc:docMk/>
            <pc:sldMk cId="4110356284" sldId="318"/>
            <ac:spMk id="4" creationId="{6EEDC558-5304-7D95-251C-2415CC7613AC}"/>
          </ac:spMkLst>
        </pc:spChg>
        <pc:spChg chg="mod">
          <ac:chgData name="Regine Pimentel" userId="S::regine.pimentel@ausdn.org.au::890ed9e3-20e5-42da-9cd7-0e0546865787" providerId="AD" clId="Web-{50BE3A00-7EEA-7659-9C3C-5B3C4CD3CBC2}" dt="2026-02-25T05:19:16.833" v="32" actId="1076"/>
          <ac:spMkLst>
            <pc:docMk/>
            <pc:sldMk cId="4110356284" sldId="318"/>
            <ac:spMk id="5" creationId="{A40ACFD0-7A9B-2F2E-A3A2-581E6787050E}"/>
          </ac:spMkLst>
        </pc:spChg>
        <pc:picChg chg="mod">
          <ac:chgData name="Regine Pimentel" userId="S::regine.pimentel@ausdn.org.au::890ed9e3-20e5-42da-9cd7-0e0546865787" providerId="AD" clId="Web-{50BE3A00-7EEA-7659-9C3C-5B3C4CD3CBC2}" dt="2026-02-25T05:19:13.035" v="28" actId="14100"/>
          <ac:picMkLst>
            <pc:docMk/>
            <pc:sldMk cId="4110356284" sldId="318"/>
            <ac:picMk id="2060" creationId="{5B518BD8-AB07-B182-683C-361F9E1EF873}"/>
          </ac:picMkLst>
        </pc:picChg>
      </pc:sldChg>
      <pc:sldChg chg="modSp">
        <pc:chgData name="Regine Pimentel" userId="S::regine.pimentel@ausdn.org.au::890ed9e3-20e5-42da-9cd7-0e0546865787" providerId="AD" clId="Web-{50BE3A00-7EEA-7659-9C3C-5B3C4CD3CBC2}" dt="2026-02-25T05:20:32.245" v="39" actId="20577"/>
        <pc:sldMkLst>
          <pc:docMk/>
          <pc:sldMk cId="1231695069" sldId="319"/>
        </pc:sldMkLst>
        <pc:spChg chg="mod">
          <ac:chgData name="Regine Pimentel" userId="S::regine.pimentel@ausdn.org.au::890ed9e3-20e5-42da-9cd7-0e0546865787" providerId="AD" clId="Web-{50BE3A00-7EEA-7659-9C3C-5B3C4CD3CBC2}" dt="2026-02-25T05:20:32.245" v="39" actId="20577"/>
          <ac:spMkLst>
            <pc:docMk/>
            <pc:sldMk cId="1231695069" sldId="319"/>
            <ac:spMk id="2" creationId="{E0E4DC87-8351-0066-6117-7A769AA366F8}"/>
          </ac:spMkLst>
        </pc:spChg>
        <pc:spChg chg="mod">
          <ac:chgData name="Regine Pimentel" userId="S::regine.pimentel@ausdn.org.au::890ed9e3-20e5-42da-9cd7-0e0546865787" providerId="AD" clId="Web-{50BE3A00-7EEA-7659-9C3C-5B3C4CD3CBC2}" dt="2026-02-25T05:19:32.146" v="37" actId="1076"/>
          <ac:spMkLst>
            <pc:docMk/>
            <pc:sldMk cId="1231695069" sldId="319"/>
            <ac:spMk id="10" creationId="{F3EE4DDF-5E5E-B58E-07E0-897615154070}"/>
          </ac:spMkLst>
        </pc:spChg>
        <pc:spChg chg="mod">
          <ac:chgData name="Regine Pimentel" userId="S::regine.pimentel@ausdn.org.au::890ed9e3-20e5-42da-9cd7-0e0546865787" providerId="AD" clId="Web-{50BE3A00-7EEA-7659-9C3C-5B3C4CD3CBC2}" dt="2026-02-25T05:19:36.100" v="38" actId="14100"/>
          <ac:spMkLst>
            <pc:docMk/>
            <pc:sldMk cId="1231695069" sldId="319"/>
            <ac:spMk id="11" creationId="{3728FB2B-4812-164C-60FA-8E2BFC440BCA}"/>
          </ac:spMkLst>
        </pc:spChg>
        <pc:picChg chg="mod">
          <ac:chgData name="Regine Pimentel" userId="S::regine.pimentel@ausdn.org.au::890ed9e3-20e5-42da-9cd7-0e0546865787" providerId="AD" clId="Web-{50BE3A00-7EEA-7659-9C3C-5B3C4CD3CBC2}" dt="2026-02-25T05:18:18.611" v="9" actId="14100"/>
          <ac:picMkLst>
            <pc:docMk/>
            <pc:sldMk cId="1231695069" sldId="319"/>
            <ac:picMk id="9" creationId="{95BFE2AE-8ED0-18D4-35CA-14F0D2C47AE4}"/>
          </ac:picMkLst>
        </pc:picChg>
      </pc:sldChg>
      <pc:sldChg chg="modSp">
        <pc:chgData name="Regine Pimentel" userId="S::regine.pimentel@ausdn.org.au::890ed9e3-20e5-42da-9cd7-0e0546865787" providerId="AD" clId="Web-{50BE3A00-7EEA-7659-9C3C-5B3C4CD3CBC2}" dt="2026-02-25T05:33:27.313" v="49" actId="20577"/>
        <pc:sldMkLst>
          <pc:docMk/>
          <pc:sldMk cId="1446502240" sldId="320"/>
        </pc:sldMkLst>
        <pc:spChg chg="mod">
          <ac:chgData name="Regine Pimentel" userId="S::regine.pimentel@ausdn.org.au::890ed9e3-20e5-42da-9cd7-0e0546865787" providerId="AD" clId="Web-{50BE3A00-7EEA-7659-9C3C-5B3C4CD3CBC2}" dt="2026-02-25T05:33:27.313" v="49" actId="20577"/>
          <ac:spMkLst>
            <pc:docMk/>
            <pc:sldMk cId="1446502240" sldId="320"/>
            <ac:spMk id="2" creationId="{52C395E2-AE2A-1E60-FD83-4F909BCC6C56}"/>
          </ac:spMkLst>
        </pc:spChg>
      </pc:sldChg>
      <pc:sldChg chg="modSp">
        <pc:chgData name="Regine Pimentel" userId="S::regine.pimentel@ausdn.org.au::890ed9e3-20e5-42da-9cd7-0e0546865787" providerId="AD" clId="Web-{50BE3A00-7EEA-7659-9C3C-5B3C4CD3CBC2}" dt="2026-02-25T05:18:51.846" v="22" actId="1076"/>
        <pc:sldMkLst>
          <pc:docMk/>
          <pc:sldMk cId="3240738363" sldId="321"/>
        </pc:sldMkLst>
        <pc:spChg chg="mod">
          <ac:chgData name="Regine Pimentel" userId="S::regine.pimentel@ausdn.org.au::890ed9e3-20e5-42da-9cd7-0e0546865787" providerId="AD" clId="Web-{50BE3A00-7EEA-7659-9C3C-5B3C4CD3CBC2}" dt="2026-02-25T05:18:51.830" v="21" actId="1076"/>
          <ac:spMkLst>
            <pc:docMk/>
            <pc:sldMk cId="3240738363" sldId="321"/>
            <ac:spMk id="4" creationId="{5C878A2D-8513-3DF1-BEB8-FF49E532C82E}"/>
          </ac:spMkLst>
        </pc:spChg>
        <pc:spChg chg="mod">
          <ac:chgData name="Regine Pimentel" userId="S::regine.pimentel@ausdn.org.au::890ed9e3-20e5-42da-9cd7-0e0546865787" providerId="AD" clId="Web-{50BE3A00-7EEA-7659-9C3C-5B3C4CD3CBC2}" dt="2026-02-25T05:18:51.846" v="22" actId="1076"/>
          <ac:spMkLst>
            <pc:docMk/>
            <pc:sldMk cId="3240738363" sldId="321"/>
            <ac:spMk id="5" creationId="{A0867358-8169-645F-EB78-BCA9EE3A54BC}"/>
          </ac:spMkLst>
        </pc:spChg>
        <pc:spChg chg="mod">
          <ac:chgData name="Regine Pimentel" userId="S::regine.pimentel@ausdn.org.au::890ed9e3-20e5-42da-9cd7-0e0546865787" providerId="AD" clId="Web-{50BE3A00-7EEA-7659-9C3C-5B3C4CD3CBC2}" dt="2026-02-25T05:18:46.595" v="19" actId="1076"/>
          <ac:spMkLst>
            <pc:docMk/>
            <pc:sldMk cId="3240738363" sldId="321"/>
            <ac:spMk id="7" creationId="{B2F761C0-506C-1083-247B-564598BEEEB7}"/>
          </ac:spMkLst>
        </pc:spChg>
        <pc:spChg chg="mod">
          <ac:chgData name="Regine Pimentel" userId="S::regine.pimentel@ausdn.org.au::890ed9e3-20e5-42da-9cd7-0e0546865787" providerId="AD" clId="Web-{50BE3A00-7EEA-7659-9C3C-5B3C4CD3CBC2}" dt="2026-02-25T05:18:46.611" v="20" actId="1076"/>
          <ac:spMkLst>
            <pc:docMk/>
            <pc:sldMk cId="3240738363" sldId="321"/>
            <ac:spMk id="8" creationId="{E8317AB8-D4CA-EB9F-1DC4-9FF03EBCB503}"/>
          </ac:spMkLst>
        </pc:spChg>
        <pc:picChg chg="mod">
          <ac:chgData name="Regine Pimentel" userId="S::regine.pimentel@ausdn.org.au::890ed9e3-20e5-42da-9cd7-0e0546865787" providerId="AD" clId="Web-{50BE3A00-7EEA-7659-9C3C-5B3C4CD3CBC2}" dt="2026-02-25T05:18:40.986" v="14" actId="14100"/>
          <ac:picMkLst>
            <pc:docMk/>
            <pc:sldMk cId="3240738363" sldId="321"/>
            <ac:picMk id="2052" creationId="{B5312962-025B-3C47-817E-F5B9C53F3E4A}"/>
          </ac:picMkLst>
        </pc:picChg>
        <pc:picChg chg="mod">
          <ac:chgData name="Regine Pimentel" userId="S::regine.pimentel@ausdn.org.au::890ed9e3-20e5-42da-9cd7-0e0546865787" providerId="AD" clId="Web-{50BE3A00-7EEA-7659-9C3C-5B3C4CD3CBC2}" dt="2026-02-25T05:18:40.955" v="13" actId="14100"/>
          <ac:picMkLst>
            <pc:docMk/>
            <pc:sldMk cId="3240738363" sldId="321"/>
            <ac:picMk id="2058" creationId="{A617A80D-0281-9DC2-DE3E-43FAE6ED085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95F672-2671-EA50-FDC9-1E729B3D095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3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F9D1C-B89A-E587-C8FB-5EB984B2DC8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13C9AD-ACC2-4672-A119-B67B93FB216C}" type="datetime1">
              <a:rPr lang="en-AU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25/02/2026</a:t>
            </a:fld>
            <a:endParaRPr lang="en-AU" sz="13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04686-926D-14A9-1978-FE35C39C163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3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37D1D-5C2C-4A84-B179-5C55A9B80F2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67F5AC-14F7-430E-890D-7DA19575177F}" type="slidenum">
              <a:t>‹#›</a:t>
            </a:fld>
            <a:endParaRPr lang="en-AU" sz="13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85978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4675F-D333-1933-0D00-84502A54CA4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09876-D3F1-8207-4ADB-2A65DA108B5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E939550D-D5BD-4FF0-A3E5-1376C57591D2}" type="datetime1">
              <a:rPr lang="en-AU"/>
              <a:pPr lvl="0"/>
              <a:t>25/02/2026</a:t>
            </a:fld>
            <a:endParaRPr 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454BF81-B231-8072-8F3A-E6FFDEA818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9" y="1241426"/>
            <a:ext cx="5953128" cy="334962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10D42A-037A-C03D-4770-411F7F9DF20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764" y="4777191"/>
            <a:ext cx="5438137" cy="3908611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D133-02C9-5313-B152-3A3DA5079A8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3DD0E-090F-5BD5-15A1-968B18BCF9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707781F4-5577-47F4-BE2B-4D9EA3F2B723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1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r>
              <a:rPr lang="en-AU" b="1">
                <a:ea typeface="Calibri" panose="020F0502020204030204"/>
                <a:cs typeface="Calibri" panose="020F0502020204030204"/>
              </a:rPr>
              <a:t>Belle: </a:t>
            </a:r>
          </a:p>
          <a:p>
            <a:pPr marL="742950" lvl="1" indent="-285750" algn="just">
              <a:buFont typeface="Courier New,monospace"/>
              <a:buChar char="o"/>
            </a:pPr>
            <a:r>
              <a:rPr lang="en-AU">
                <a:solidFill>
                  <a:schemeClr val="tx1">
                    <a:lumMod val="50000"/>
                    <a:lumOff val="50000"/>
                  </a:schemeClr>
                </a:solidFill>
              </a:rPr>
              <a:t>Deakin University research report: Aimed to understand the experiences, challenges and opportunities faced for deaf and hard of hearing people in the workplace from the  perspectives of both employees and employers</a:t>
            </a:r>
            <a:endParaRPr lang="en-AU">
              <a:solidFill>
                <a:srgbClr val="7F7F7F"/>
              </a:solidFill>
              <a:ea typeface="Calibri" panose="020F0502020204030204"/>
              <a:cs typeface="Calibri" panose="020F0502020204030204"/>
            </a:endParaRPr>
          </a:p>
          <a:p>
            <a:pPr marL="742950" lvl="1" indent="-285750" algn="just">
              <a:buFont typeface="Courier New,monospace"/>
              <a:buChar char="o"/>
            </a:pPr>
            <a:r>
              <a:rPr lang="en-AU">
                <a:solidFill>
                  <a:srgbClr val="7F7F7F"/>
                </a:solidFill>
                <a:ea typeface="Calibri" panose="020F0502020204030204"/>
                <a:cs typeface="Calibri" panose="020F0502020204030204"/>
              </a:rPr>
              <a:t>Evidence based employer handbook: Based on the research conducted by Deakin University.  Provides practical guidance for managers across the seven stages of the employment lifecycle.</a:t>
            </a:r>
          </a:p>
          <a:p>
            <a:pPr marL="742950" lvl="1" indent="-285750" algn="just">
              <a:buFont typeface="Courier New,monospace"/>
              <a:buChar char="o"/>
            </a:pPr>
            <a:r>
              <a:rPr lang="en-AU">
                <a:solidFill>
                  <a:srgbClr val="7F7F7F"/>
                </a:solidFill>
                <a:ea typeface="Calibri" panose="020F0502020204030204"/>
                <a:cs typeface="Calibri" panose="020F0502020204030204"/>
              </a:rPr>
              <a:t>Signs of Success docuseries: Showcasing successful, real life case studies of organisations that have embraced inclusive, deaf friendly workplaces.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951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Brent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59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17B70-FF71-49D4-45B0-A493639C3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BC7C1F-870B-5389-B1CA-2D981DBE9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E6933-BE98-1B0D-CD70-5FC210672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>
                <a:ea typeface="Calibri"/>
                <a:cs typeface="Calibri"/>
              </a:rPr>
              <a:t>Brent</a:t>
            </a:r>
            <a:endParaRPr lang="en-AU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7F4E3-877F-612A-6194-46FA4FDE1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993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>
                <a:ea typeface="Calibri"/>
                <a:cs typeface="Calibri"/>
              </a:rPr>
              <a:t>Belle</a:t>
            </a:r>
            <a:endParaRPr lang="en-AU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54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Belle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59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Belle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17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Brent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516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Brent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69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Belle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45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Belle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13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Brent</a:t>
            </a:r>
          </a:p>
          <a:p>
            <a:pPr marL="628650"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30 sec promo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06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Brent: </a:t>
            </a:r>
          </a:p>
          <a:p>
            <a:pPr marL="628650" lvl="1" indent="-171450">
              <a:buFont typeface="Courier New"/>
              <a:buChar char="o"/>
            </a:pPr>
            <a:r>
              <a:rPr lang="en-US"/>
              <a:t>It was fantastic to launch Signs of Success at the ADN Impact Summit, it gave us the chance to connect with </a:t>
            </a:r>
            <a:r>
              <a:rPr lang="en-US" err="1"/>
              <a:t>organisations</a:t>
            </a:r>
            <a:r>
              <a:rPr lang="en-US"/>
              <a:t> who really care about inclusion.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628650" lvl="1" indent="-171450">
              <a:buFont typeface="Courier New"/>
              <a:buChar char="o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628650" lvl="1" indent="-171450">
              <a:buFont typeface="Courier New"/>
              <a:buChar char="o"/>
            </a:pPr>
            <a:r>
              <a:rPr lang="en-US"/>
              <a:t>ADN continues to play a key role in creating these spaces, and we’re grateful for the opportunity.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CE0A2-77C9-412F-B028-0514971E4F8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36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E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F9CE4E4B-3022-BAA6-9C91-5B9376EC3A40}"/>
              </a:ext>
            </a:extLst>
          </p:cNvPr>
          <p:cNvSpPr/>
          <p:nvPr/>
        </p:nvSpPr>
        <p:spPr>
          <a:xfrm>
            <a:off x="0" y="7200900"/>
            <a:ext cx="18288000" cy="30860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01E6930-4EA3-A138-EDBD-B8579A4DB0B9}"/>
              </a:ext>
            </a:extLst>
          </p:cNvPr>
          <p:cNvSpPr/>
          <p:nvPr/>
        </p:nvSpPr>
        <p:spPr>
          <a:xfrm rot="10800009">
            <a:off x="0" y="6870673"/>
            <a:ext cx="18288000" cy="2190463"/>
          </a:xfrm>
          <a:custGeom>
            <a:avLst/>
            <a:gdLst>
              <a:gd name="f0" fmla="val w"/>
              <a:gd name="f1" fmla="val h"/>
              <a:gd name="f2" fmla="val 0"/>
              <a:gd name="f3" fmla="val 19330143"/>
              <a:gd name="f4" fmla="val 2190468"/>
              <a:gd name="f5" fmla="val 2190467"/>
              <a:gd name="f6" fmla="*/ f0 1 19330143"/>
              <a:gd name="f7" fmla="*/ f1 1 2190468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9330143"/>
              <a:gd name="f14" fmla="*/ f11 1 2190468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9330143" h="2190468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CC05529-E44F-B5E7-CDF0-5AD73B637B8F}"/>
              </a:ext>
            </a:extLst>
          </p:cNvPr>
          <p:cNvSpPr txBox="1"/>
          <p:nvPr/>
        </p:nvSpPr>
        <p:spPr>
          <a:xfrm>
            <a:off x="-1906807" y="489615"/>
            <a:ext cx="18288000" cy="7394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153" tIns="92153" rIns="92153" bIns="92153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27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4B96E5B5-9EB8-1118-84A0-CAD45742FC36}"/>
              </a:ext>
            </a:extLst>
          </p:cNvPr>
          <p:cNvSpPr/>
          <p:nvPr/>
        </p:nvSpPr>
        <p:spPr>
          <a:xfrm>
            <a:off x="473183" y="8868454"/>
            <a:ext cx="3911903" cy="1045826"/>
          </a:xfrm>
          <a:custGeom>
            <a:avLst/>
            <a:gdLst>
              <a:gd name="f0" fmla="val w"/>
              <a:gd name="f1" fmla="val h"/>
              <a:gd name="f2" fmla="val 0"/>
              <a:gd name="f3" fmla="val 3911905"/>
              <a:gd name="f4" fmla="val 1045830"/>
              <a:gd name="f5" fmla="*/ f0 1 3911905"/>
              <a:gd name="f6" fmla="*/ f1 1 104583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911905"/>
              <a:gd name="f13" fmla="*/ f10 1 104583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911905" h="104583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20BEE5-C7B7-64E6-400B-6A10B79AEF8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2000" y="9061137"/>
            <a:ext cx="13716000" cy="1045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en-US" sz="4000" b="0" i="0" u="none" strike="noStrike" cap="none" spc="0" baseline="0">
                <a:solidFill>
                  <a:srgbClr val="6E29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add title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B225652-211E-F7DA-2702-CF27D9EC385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73183" y="1981651"/>
            <a:ext cx="12344400" cy="1698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lang="en-US" sz="6000" b="0" i="0" u="none" strike="noStrike" cap="none" spc="0" baseline="0">
                <a:solidFill>
                  <a:srgbClr val="6E29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9514A77-3D98-0264-D6C7-8BD7407C6CA9}"/>
              </a:ext>
            </a:extLst>
          </p:cNvPr>
          <p:cNvSpPr txBox="1"/>
          <p:nvPr/>
        </p:nvSpPr>
        <p:spPr>
          <a:xfrm>
            <a:off x="473183" y="-902732"/>
            <a:ext cx="973327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Presentation Title Page</a:t>
            </a:r>
          </a:p>
        </p:txBody>
      </p:sp>
    </p:spTree>
    <p:extLst>
      <p:ext uri="{BB962C8B-B14F-4D97-AF65-F5344CB8AC3E}">
        <p14:creationId xmlns:p14="http://schemas.microsoft.com/office/powerpoint/2010/main" val="23440016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cknowledgement 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87B93D7-ADE3-3756-C4CC-1F1F95DB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" y="640"/>
            <a:ext cx="18285714" cy="10285710"/>
          </a:xfrm>
          <a:prstGeom prst="rect">
            <a:avLst/>
          </a:prstGeom>
          <a:solidFill>
            <a:srgbClr val="FEF2EC"/>
          </a:solidFill>
          <a:ln cap="flat"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0306F5F1-A5FC-FF23-A759-936AECB5649E}"/>
              </a:ext>
            </a:extLst>
          </p:cNvPr>
          <p:cNvSpPr/>
          <p:nvPr/>
        </p:nvSpPr>
        <p:spPr>
          <a:xfrm>
            <a:off x="473183" y="505782"/>
            <a:ext cx="3911903" cy="1045826"/>
          </a:xfrm>
          <a:custGeom>
            <a:avLst/>
            <a:gdLst>
              <a:gd name="f0" fmla="val w"/>
              <a:gd name="f1" fmla="val h"/>
              <a:gd name="f2" fmla="val 0"/>
              <a:gd name="f3" fmla="val 3911905"/>
              <a:gd name="f4" fmla="val 1045830"/>
              <a:gd name="f5" fmla="*/ f0 1 3911905"/>
              <a:gd name="f6" fmla="*/ f1 1 104583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911905"/>
              <a:gd name="f13" fmla="*/ f10 1 104583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911905" h="104583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Google Shape;7;p1">
            <a:extLst>
              <a:ext uri="{FF2B5EF4-FFF2-40B4-BE49-F238E27FC236}">
                <a16:creationId xmlns:a16="http://schemas.microsoft.com/office/drawing/2014/main" id="{D52D9E83-2182-E9EB-552F-E82F5ADEA9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895603" y="3009903"/>
            <a:ext cx="12496803" cy="33427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We acknowledge Indigenous Australians as the traditional custodians of the land on which we meet, and acknowledge their continuing connection to land, sea and community.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We pay our respects to the people, the cultures and the elders of Indigenous communities past and present.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3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7566E3E-008F-8618-470E-A39CD91D925D}"/>
              </a:ext>
            </a:extLst>
          </p:cNvPr>
          <p:cNvSpPr txBox="1"/>
          <p:nvPr/>
        </p:nvSpPr>
        <p:spPr>
          <a:xfrm>
            <a:off x="2915189" y="2019790"/>
            <a:ext cx="9144000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4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Acknowledgement of Country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3ABDDDC-BFD2-A347-B3A1-10AC78CD5F3D}"/>
              </a:ext>
            </a:extLst>
          </p:cNvPr>
          <p:cNvSpPr txBox="1"/>
          <p:nvPr/>
        </p:nvSpPr>
        <p:spPr>
          <a:xfrm>
            <a:off x="473183" y="-902732"/>
            <a:ext cx="973327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Acknowledgment of Country – version 1</a:t>
            </a:r>
          </a:p>
        </p:txBody>
      </p:sp>
    </p:spTree>
    <p:extLst>
      <p:ext uri="{BB962C8B-B14F-4D97-AF65-F5344CB8AC3E}">
        <p14:creationId xmlns:p14="http://schemas.microsoft.com/office/powerpoint/2010/main" val="6968722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AE07FC-414B-6F79-D7EB-5F5DD9A509C8}"/>
              </a:ext>
            </a:extLst>
          </p:cNvPr>
          <p:cNvSpPr/>
          <p:nvPr/>
        </p:nvSpPr>
        <p:spPr>
          <a:xfrm>
            <a:off x="15215012" y="9246193"/>
            <a:ext cx="2571274" cy="687418"/>
          </a:xfrm>
          <a:custGeom>
            <a:avLst/>
            <a:gdLst>
              <a:gd name="f0" fmla="val w"/>
              <a:gd name="f1" fmla="val h"/>
              <a:gd name="f2" fmla="val 0"/>
              <a:gd name="f3" fmla="val 3911905"/>
              <a:gd name="f4" fmla="val 1045830"/>
              <a:gd name="f5" fmla="*/ f0 1 3911905"/>
              <a:gd name="f6" fmla="*/ f1 1 104583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911905"/>
              <a:gd name="f13" fmla="*/ f10 1 104583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911905" h="104583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94DDD37-B03A-ED4E-D885-28F8D5E4A56F}"/>
              </a:ext>
            </a:extLst>
          </p:cNvPr>
          <p:cNvSpPr txBox="1">
            <a:spLocks noGrp="1"/>
          </p:cNvSpPr>
          <p:nvPr>
            <p:ph type="body" sz="quarter" idx="4294967295" hasCustomPrompt="1"/>
          </p:nvPr>
        </p:nvSpPr>
        <p:spPr>
          <a:xfrm>
            <a:off x="914400" y="2040273"/>
            <a:ext cx="16179800" cy="1045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en-US" sz="4000" b="0" i="0" u="none" strike="noStrike" cap="none" spc="0" baseline="0">
                <a:solidFill>
                  <a:srgbClr val="6E297B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add title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49E62DF8-CB8F-BEA5-9413-FAC22E98867C}"/>
              </a:ext>
            </a:extLst>
          </p:cNvPr>
          <p:cNvSpPr/>
          <p:nvPr/>
        </p:nvSpPr>
        <p:spPr>
          <a:xfrm flipV="1">
            <a:off x="0" y="0"/>
            <a:ext cx="18288000" cy="2258933"/>
          </a:xfrm>
          <a:custGeom>
            <a:avLst/>
            <a:gdLst>
              <a:gd name="f0" fmla="val w"/>
              <a:gd name="f1" fmla="val h"/>
              <a:gd name="f2" fmla="val 0"/>
              <a:gd name="f3" fmla="val 19301056"/>
              <a:gd name="f4" fmla="val 2408839"/>
              <a:gd name="f5" fmla="*/ f0 1 19301056"/>
              <a:gd name="f6" fmla="*/ f1 1 240883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19301056"/>
              <a:gd name="f13" fmla="*/ f10 1 240883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9301056" h="240883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2F2C9BC-F622-9CB1-0821-4B9A7020B7ED}"/>
              </a:ext>
            </a:extLst>
          </p:cNvPr>
          <p:cNvSpPr txBox="1"/>
          <p:nvPr/>
        </p:nvSpPr>
        <p:spPr>
          <a:xfrm>
            <a:off x="473183" y="-902732"/>
            <a:ext cx="973327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General information slide – version 1</a:t>
            </a:r>
          </a:p>
        </p:txBody>
      </p:sp>
    </p:spTree>
    <p:extLst>
      <p:ext uri="{BB962C8B-B14F-4D97-AF65-F5344CB8AC3E}">
        <p14:creationId xmlns:p14="http://schemas.microsoft.com/office/powerpoint/2010/main" val="13412918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rgbClr val="FE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75C9320-C921-1059-5497-760CE786BA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169" y="2607557"/>
            <a:ext cx="8421651" cy="50718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3DC01532-2638-2AD6-DC4B-E42003DDABF9}"/>
              </a:ext>
            </a:extLst>
          </p:cNvPr>
          <p:cNvSpPr txBox="1"/>
          <p:nvPr/>
        </p:nvSpPr>
        <p:spPr>
          <a:xfrm>
            <a:off x="473183" y="-902732"/>
            <a:ext cx="973327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Closing slide</a:t>
            </a:r>
          </a:p>
        </p:txBody>
      </p:sp>
    </p:spTree>
    <p:extLst>
      <p:ext uri="{BB962C8B-B14F-4D97-AF65-F5344CB8AC3E}">
        <p14:creationId xmlns:p14="http://schemas.microsoft.com/office/powerpoint/2010/main" val="24646812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0F3D4-81DC-407E-80EE-5AA4F3EA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F49-B397-4C29-A6BF-E37F25922FBC}" type="datetimeFigureOut">
              <a:rPr lang="en-AU" smtClean="0"/>
              <a:t>25/02/2026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19B18-169C-45BD-B55E-2D98405A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729BE-98F8-42D5-97DA-B51EA96E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B9FE-AB68-464B-9182-259A3AB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85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eafconnect-org-au.zoom.us/webinar/register/WN_OP8on5I-SamhlsW0DLewpA#/registration" TargetMode="External"/><Relationship Id="rId4" Type="http://schemas.openxmlformats.org/officeDocument/2006/relationships/hyperlink" Target="https://deafconnect-org-au.zoom.us/webinar/register/WN_C7LPOigxTc-TKkup0z1zuA#/registra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0A05-AD98-4791-78AB-A5D4E60198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3183" y="1981651"/>
            <a:ext cx="12344400" cy="169849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buNone/>
            </a:pPr>
            <a:r>
              <a:rPr lang="en-US" sz="6000">
                <a:solidFill>
                  <a:srgbClr val="6E297B"/>
                </a:solidFill>
                <a:latin typeface="Avenir Medium"/>
              </a:rPr>
              <a:t>Inclusive by Design</a:t>
            </a:r>
            <a:br>
              <a:rPr lang="en-US" sz="6000">
                <a:latin typeface="Avenir Medium" panose="02000603020000020003" pitchFamily="2" charset="0"/>
              </a:rPr>
            </a:br>
            <a:r>
              <a:rPr lang="en-US" sz="6000">
                <a:solidFill>
                  <a:srgbClr val="6E297B"/>
                </a:solidFill>
                <a:latin typeface="Avenir Medium"/>
              </a:rPr>
              <a:t>Signs of Success – Creating career pathways and progression with Deaf Connect</a:t>
            </a:r>
            <a:endParaRPr lang="en-AU" sz="6000">
              <a:solidFill>
                <a:srgbClr val="6E297B"/>
              </a:solidFill>
              <a:latin typeface="Avenir Medium"/>
            </a:endParaRPr>
          </a:p>
        </p:txBody>
      </p:sp>
      <p:pic>
        <p:nvPicPr>
          <p:cNvPr id="1026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92B7437-C458-6A73-676C-64762B97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894" y="8642802"/>
            <a:ext cx="2699386" cy="12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9C7041-30AF-B395-8175-E200C37D18EA}"/>
              </a:ext>
            </a:extLst>
          </p:cNvPr>
          <p:cNvCxnSpPr/>
          <p:nvPr/>
        </p:nvCxnSpPr>
        <p:spPr>
          <a:xfrm>
            <a:off x="4612943" y="8939284"/>
            <a:ext cx="0" cy="982639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D0839-7F98-9BB7-A106-DB5CB901A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5A59A-CEFD-1DDD-4EED-191B4551FF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2574663"/>
            <a:ext cx="14802262" cy="524797"/>
          </a:xfrm>
          <a:prstGeom prst="rect">
            <a:avLst/>
          </a:prstGeom>
        </p:spPr>
        <p:txBody>
          <a:bodyPr/>
          <a:lstStyle/>
          <a:p>
            <a:pPr indent="0">
              <a:buNone/>
            </a:pPr>
            <a:r>
              <a:rPr lang="en-AU" sz="4000">
                <a:solidFill>
                  <a:srgbClr val="3D3D3D"/>
                </a:solidFill>
                <a:latin typeface="Arial"/>
                <a:cs typeface="Arial"/>
              </a:rPr>
              <a:t>Introducing today’s speakers</a:t>
            </a:r>
            <a:endParaRPr lang="en-AU" sz="400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C8FCA-1BC5-5EA4-C9C6-0B5F3556A3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10691" y="7709524"/>
            <a:ext cx="4109392" cy="52479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7"/>
              </a:spcBef>
              <a:spcAft>
                <a:spcPts val="800"/>
              </a:spcAft>
              <a:buNone/>
            </a:pP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Isabelle Swanston</a:t>
            </a:r>
            <a:br>
              <a:rPr lang="en-US">
                <a:solidFill>
                  <a:srgbClr val="3D3D3D"/>
                </a:solidFill>
                <a:latin typeface="Arial"/>
                <a:cs typeface="Arial"/>
              </a:rPr>
            </a:br>
            <a:r>
              <a:rPr lang="en-US" sz="2000">
                <a:solidFill>
                  <a:srgbClr val="3D3D3D"/>
                </a:solidFill>
                <a:latin typeface="Arial"/>
                <a:cs typeface="Arial"/>
              </a:rPr>
              <a:t>Chief People Culture Officer</a:t>
            </a:r>
          </a:p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endParaRPr lang="en-US">
              <a:solidFill>
                <a:srgbClr val="3D3D3D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CE31F-3A32-451E-91EE-3A4AD21C7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691" y="3349796"/>
            <a:ext cx="4109392" cy="4109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541BEB-5E24-14C0-4208-7DAC097E7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963" y="3349796"/>
            <a:ext cx="4109392" cy="410939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E3A3201-B5D2-1DF4-C502-99CC5BB7E4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13963" y="7709524"/>
            <a:ext cx="4109392" cy="52479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7"/>
              </a:spcBef>
              <a:spcAft>
                <a:spcPts val="800"/>
              </a:spcAft>
              <a:buNone/>
            </a:pP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Brent Phillips</a:t>
            </a:r>
            <a:br>
              <a:rPr lang="en-US">
                <a:solidFill>
                  <a:srgbClr val="3D3D3D"/>
                </a:solidFill>
                <a:latin typeface="Arial"/>
                <a:cs typeface="Arial"/>
              </a:rPr>
            </a:br>
            <a:r>
              <a:rPr lang="en-US" sz="2000">
                <a:solidFill>
                  <a:srgbClr val="3D3D3D"/>
                </a:solidFill>
                <a:latin typeface="Arial"/>
                <a:cs typeface="Arial"/>
              </a:rPr>
              <a:t>Chief Services Officer</a:t>
            </a:r>
          </a:p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endParaRPr lang="en-US">
              <a:solidFill>
                <a:srgbClr val="3D3D3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22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B84C4-C9E2-F53F-92F1-E4150303F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pink shirt&#10;&#10;AI-generated content may be incorrect.">
            <a:extLst>
              <a:ext uri="{FF2B5EF4-FFF2-40B4-BE49-F238E27FC236}">
                <a16:creationId xmlns:a16="http://schemas.microsoft.com/office/drawing/2014/main" id="{BC8F7DA1-F6F5-9A54-7C7A-6C45756AAA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77" y="2023675"/>
            <a:ext cx="8883798" cy="609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4346DD4-BA67-5EA6-CDE7-2BFC821881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14663" y="-3598289"/>
            <a:ext cx="10968804" cy="10966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606B67-2CE7-F3C3-BE8C-191C6CFBD9A2}"/>
              </a:ext>
            </a:extLst>
          </p:cNvPr>
          <p:cNvSpPr txBox="1"/>
          <p:nvPr/>
        </p:nvSpPr>
        <p:spPr>
          <a:xfrm>
            <a:off x="10313186" y="1884896"/>
            <a:ext cx="8441690" cy="784830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defRPr/>
            </a:pPr>
            <a:r>
              <a:rPr lang="en-US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The BEC Project – At a Glance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6FBAF3-8F1A-4F25-C7D4-A020CB50ACD8}"/>
              </a:ext>
            </a:extLst>
          </p:cNvPr>
          <p:cNvCxnSpPr>
            <a:cxnSpLocks/>
          </p:cNvCxnSpPr>
          <p:nvPr/>
        </p:nvCxnSpPr>
        <p:spPr>
          <a:xfrm>
            <a:off x="10320129" y="2745494"/>
            <a:ext cx="7967871" cy="16565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47C4D60-D7B1-2096-2FB2-C98ADB322698}"/>
              </a:ext>
            </a:extLst>
          </p:cNvPr>
          <p:cNvSpPr txBox="1"/>
          <p:nvPr/>
        </p:nvSpPr>
        <p:spPr>
          <a:xfrm>
            <a:off x="451902" y="8361284"/>
            <a:ext cx="8905938" cy="415498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5252CF"/>
                </a:solidFill>
                <a:latin typeface="Calibri Light"/>
                <a:ea typeface="Calibri Light"/>
                <a:cs typeface="Calibri Light"/>
              </a:rPr>
              <a:t>Image 1: Marg Tope, Principal, Victoria College of the Deaf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2BEEDB-9F8C-8FFF-156F-366E6C2674F6}"/>
              </a:ext>
            </a:extLst>
          </p:cNvPr>
          <p:cNvSpPr txBox="1"/>
          <p:nvPr/>
        </p:nvSpPr>
        <p:spPr>
          <a:xfrm>
            <a:off x="9691354" y="2827564"/>
            <a:ext cx="8295074" cy="5955476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endParaRPr lang="en-AU" sz="2400">
              <a:solidFill>
                <a:schemeClr val="tx1">
                  <a:lumMod val="50000"/>
                  <a:lumOff val="50000"/>
                </a:schemeClr>
              </a:solidFill>
              <a:latin typeface="Qanelas Soft" panose="00000500000000000000" pitchFamily="50" charset="0"/>
            </a:endParaRPr>
          </a:p>
          <a:p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Funded by the Australian Government Department of Health, Disability and Ageing under an Information Linkages &amp; Capacity Building (ILC) Grant – Building Employer Confidence (BEC).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endParaRPr lang="en-AU" sz="255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28625" indent="-428625">
              <a:buFont typeface="Wingdings" panose="05000000000000000000" pitchFamily="2" charset="2"/>
              <a:buChar char="§"/>
            </a:pPr>
            <a:endParaRPr lang="en-AU" sz="255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Key Deliverables: </a:t>
            </a:r>
          </a:p>
          <a:p>
            <a:pPr marL="342900" lvl="1" indent="-257175">
              <a:buFont typeface="Wingdings" panose="05000000000000000000" pitchFamily="2" charset="2"/>
              <a:buChar char="§"/>
            </a:pPr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Deakin University Research Report</a:t>
            </a:r>
          </a:p>
          <a:p>
            <a:pPr marL="342900" lvl="1" indent="-257175">
              <a:buFont typeface="Wingdings" panose="05000000000000000000" pitchFamily="2" charset="2"/>
              <a:buChar char="§"/>
            </a:pPr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Evidence based employer handbook: Building Inclusive Workplaces</a:t>
            </a:r>
          </a:p>
          <a:p>
            <a:pPr marL="342900" lvl="1" indent="-257175">
              <a:buFont typeface="Wingdings" panose="05000000000000000000" pitchFamily="2" charset="2"/>
              <a:buChar char="§"/>
            </a:pPr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Signs of Success docuseries</a:t>
            </a:r>
          </a:p>
          <a:p>
            <a:pPr marL="1114425" lvl="1" indent="-428625">
              <a:buFont typeface="Wingdings" panose="05000000000000000000" pitchFamily="2" charset="2"/>
              <a:buChar char="§"/>
            </a:pPr>
            <a:endParaRPr lang="en-AU" sz="2550">
              <a:solidFill>
                <a:schemeClr val="tx1">
                  <a:lumMod val="50000"/>
                  <a:lumOff val="50000"/>
                </a:schemeClr>
              </a:solidFill>
              <a:latin typeface="Qanelas Soft"/>
              <a:cs typeface="Segoe UI"/>
            </a:endParaRPr>
          </a:p>
          <a:p>
            <a:pPr marL="1114425" lvl="1" indent="-428625" algn="just">
              <a:buFont typeface="Wingdings" panose="05000000000000000000" pitchFamily="2" charset="2"/>
              <a:buChar char="§"/>
            </a:pPr>
            <a:endParaRPr lang="en-AU" sz="2400">
              <a:solidFill>
                <a:schemeClr val="tx1">
                  <a:lumMod val="50000"/>
                  <a:lumOff val="50000"/>
                </a:schemeClr>
              </a:solidFill>
              <a:latin typeface="Qanelas Soft" panose="00000500000000000000" pitchFamily="50" charset="0"/>
            </a:endParaRPr>
          </a:p>
          <a:p>
            <a:pPr algn="just"/>
            <a:endParaRPr lang="en-AU" sz="2400">
              <a:solidFill>
                <a:schemeClr val="tx1">
                  <a:lumMod val="50000"/>
                  <a:lumOff val="50000"/>
                </a:schemeClr>
              </a:solidFill>
              <a:latin typeface="Qanelas Sof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8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1EC63-2C4A-BAB0-5021-4167BF517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elmet and green jacket&#10;&#10;Description automatically generated">
            <a:extLst>
              <a:ext uri="{FF2B5EF4-FFF2-40B4-BE49-F238E27FC236}">
                <a16:creationId xmlns:a16="http://schemas.microsoft.com/office/drawing/2014/main" id="{351AA265-DF3E-CC00-C922-F68439F92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3" r="11900" b="-3"/>
          <a:stretch/>
        </p:blipFill>
        <p:spPr>
          <a:xfrm>
            <a:off x="411081" y="1884896"/>
            <a:ext cx="8524563" cy="624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9619E20-A91B-6637-DA1F-D01D84EF40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14663" y="-3598289"/>
            <a:ext cx="10968804" cy="10966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2B8A9-69EE-074F-AF80-EF2748038E9A}"/>
              </a:ext>
            </a:extLst>
          </p:cNvPr>
          <p:cNvSpPr txBox="1"/>
          <p:nvPr/>
        </p:nvSpPr>
        <p:spPr>
          <a:xfrm>
            <a:off x="9435230" y="1884896"/>
            <a:ext cx="8441690" cy="784830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defRPr/>
            </a:pPr>
            <a:r>
              <a:rPr lang="en-US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Why This Matters for Employers</a:t>
            </a:r>
            <a:endParaRPr lang="en-AU" sz="4200" kern="500">
              <a:solidFill>
                <a:srgbClr val="5252CF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DE6DB3-223E-6716-8571-0AD6D14F5307}"/>
              </a:ext>
            </a:extLst>
          </p:cNvPr>
          <p:cNvCxnSpPr>
            <a:cxnSpLocks/>
          </p:cNvCxnSpPr>
          <p:nvPr/>
        </p:nvCxnSpPr>
        <p:spPr>
          <a:xfrm>
            <a:off x="9144000" y="2762058"/>
            <a:ext cx="9144000" cy="0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2230D37-6FF9-8FD1-9411-02B9DD955FE3}"/>
              </a:ext>
            </a:extLst>
          </p:cNvPr>
          <p:cNvSpPr txBox="1"/>
          <p:nvPr/>
        </p:nvSpPr>
        <p:spPr>
          <a:xfrm>
            <a:off x="411081" y="8402105"/>
            <a:ext cx="8048688" cy="969496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>
              <a:defRPr/>
            </a:pPr>
            <a:r>
              <a:rPr lang="en-US" i="1">
                <a:solidFill>
                  <a:srgbClr val="5252CF"/>
                </a:solidFill>
                <a:latin typeface="Calibri Light"/>
                <a:ea typeface="Calibri Light"/>
                <a:cs typeface="Calibri Light"/>
              </a:rPr>
              <a:t>Image 2:  Ranger James Tucker from Goldfields Region Parks &amp; Wildlife Service, part of the Western Australia Government Department of Biodiversity, Conservation &amp; Attractions (DBCA) </a:t>
            </a:r>
            <a:endParaRPr lang="en-AU" i="1">
              <a:solidFill>
                <a:srgbClr val="5252CF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28A39-1D8F-1CF6-1B65-BF3119AE6F98}"/>
              </a:ext>
            </a:extLst>
          </p:cNvPr>
          <p:cNvSpPr txBox="1"/>
          <p:nvPr/>
        </p:nvSpPr>
        <p:spPr>
          <a:xfrm>
            <a:off x="9435227" y="2933666"/>
            <a:ext cx="8045055" cy="5216813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just"/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Creating an inclusive workplace starts with understanding the experiences of Deaf and Hard of Hearing employees and the barriers they commonly face. </a:t>
            </a:r>
          </a:p>
          <a:p>
            <a:pPr algn="just"/>
            <a:endParaRPr lang="en-AU" sz="255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Employers care about getting this right but often feel unsure about communication, adjustments and where to begin. </a:t>
            </a:r>
          </a:p>
          <a:p>
            <a:pPr algn="just"/>
            <a:endParaRPr lang="en-AU" sz="255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This presentation brings together research, real workplace stories and practical tools to help employers build confidence and create environments where everyone can participate fully.</a:t>
            </a:r>
          </a:p>
          <a:p>
            <a:pPr marL="428625" indent="-428625" algn="just">
              <a:buFont typeface="Calibri" panose="05000000000000000000" pitchFamily="2" charset="2"/>
              <a:buChar char="-"/>
            </a:pPr>
            <a:endParaRPr lang="en-AU" sz="2400">
              <a:solidFill>
                <a:schemeClr val="tx1">
                  <a:lumMod val="50000"/>
                  <a:lumOff val="50000"/>
                </a:schemeClr>
              </a:solidFill>
              <a:latin typeface="Qanelas Soft" panose="00000500000000000000" pitchFamily="50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0559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56846-0AFC-8A85-24D4-8B6E61C83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2124DEC-4867-A9F1-35E5-7CC9F2D5C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0363" y="-4198364"/>
            <a:ext cx="10968804" cy="10966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C4DC81-5D69-2599-FF6D-B5EE26544BCC}"/>
              </a:ext>
            </a:extLst>
          </p:cNvPr>
          <p:cNvSpPr txBox="1"/>
          <p:nvPr/>
        </p:nvSpPr>
        <p:spPr>
          <a:xfrm>
            <a:off x="9139082" y="1035733"/>
            <a:ext cx="8802536" cy="784830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defRPr/>
            </a:pPr>
            <a:r>
              <a:rPr lang="en-AU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The Value of Inclusive Workplaces</a:t>
            </a:r>
            <a:endParaRPr lang="en-US" sz="4200" kern="500">
              <a:solidFill>
                <a:srgbClr val="5252CF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880569-BCD2-592C-7CC7-95326FBBC760}"/>
              </a:ext>
            </a:extLst>
          </p:cNvPr>
          <p:cNvCxnSpPr>
            <a:cxnSpLocks/>
          </p:cNvCxnSpPr>
          <p:nvPr/>
        </p:nvCxnSpPr>
        <p:spPr>
          <a:xfrm>
            <a:off x="9144000" y="1807761"/>
            <a:ext cx="9144000" cy="0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C050AB3-0314-9D41-91C3-46B68571079F}"/>
              </a:ext>
            </a:extLst>
          </p:cNvPr>
          <p:cNvSpPr txBox="1"/>
          <p:nvPr/>
        </p:nvSpPr>
        <p:spPr>
          <a:xfrm>
            <a:off x="6187634" y="2231162"/>
            <a:ext cx="11755337" cy="6601807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marL="514350" lvl="1" indent="-514350">
              <a:buFont typeface="Wingdings"/>
              <a:buChar char="ü"/>
            </a:pPr>
            <a:r>
              <a:rPr lang="en-AU" sz="30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Higher performance</a:t>
            </a:r>
            <a:endParaRPr lang="en-US" sz="270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257175" lvl="1"/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Disability‑inclusive organisations achieve 1.6× higher revenue, 2× economic profit, and 2.6× net income compared to peers.¹</a:t>
            </a:r>
            <a:endParaRPr lang="en-US" sz="255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1">
              <a:buFont typeface="Wingdings"/>
              <a:buChar char="ü"/>
            </a:pPr>
            <a:endParaRPr lang="en-AU" sz="1650" i="1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14350" lvl="1" indent="-514350">
              <a:buFont typeface="Wingdings"/>
              <a:buChar char="ü"/>
            </a:pPr>
            <a:r>
              <a:rPr lang="en-AU" sz="30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Boosts innovation</a:t>
            </a:r>
          </a:p>
          <a:p>
            <a:pPr marL="257175" lvl="1"/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Inclusive teams are 6× more innovative and 3× more likely to be high‑performing.²</a:t>
            </a:r>
          </a:p>
          <a:p>
            <a:pPr marL="85725" lvl="1" indent="-428625">
              <a:buFont typeface="Wingdings"/>
              <a:buChar char="ü"/>
            </a:pPr>
            <a:endParaRPr lang="en-AU" sz="1650" i="1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14350" lvl="1" indent="-514350">
              <a:buFont typeface="Wingdings"/>
              <a:buChar char="ü"/>
            </a:pPr>
            <a:r>
              <a:rPr lang="en-AU" sz="30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Access to talent</a:t>
            </a:r>
          </a:p>
          <a:p>
            <a:pPr marL="342900" lvl="1" indent="-85725"/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Taps into a large, motivated talent pool who are often excluded due to workplace barriers.³</a:t>
            </a:r>
            <a:endParaRPr lang="en-US" sz="255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5725" lvl="1" indent="-428625">
              <a:buFont typeface="Wingdings"/>
              <a:buChar char="ü"/>
            </a:pPr>
            <a:endParaRPr lang="en-AU" sz="1650" i="1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14350" lvl="1" indent="-514350">
              <a:buFont typeface="Wingdings"/>
              <a:buChar char="ü"/>
            </a:pPr>
            <a:r>
              <a:rPr lang="en-AU" sz="30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Better culture &amp; retention</a:t>
            </a:r>
          </a:p>
          <a:p>
            <a:pPr marL="342900" lvl="1"/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Inclusion strengthens morale, engagement, and retention across the whole workforce.³</a:t>
            </a:r>
          </a:p>
          <a:p>
            <a:pPr marL="85725" lvl="1" indent="-428625">
              <a:buFont typeface="Wingdings" panose="05000000000000000000" pitchFamily="2" charset="2"/>
              <a:buChar char="ü"/>
            </a:pPr>
            <a:endParaRPr lang="en-AU" sz="1650" b="1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14350" lvl="1" indent="-514350">
              <a:buFont typeface="Wingdings"/>
              <a:buChar char="ü"/>
            </a:pPr>
            <a:r>
              <a:rPr lang="en-AU" sz="30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Stronger brand &amp; customer reach</a:t>
            </a:r>
          </a:p>
          <a:p>
            <a:pPr marL="342900" lvl="1"/>
            <a:r>
              <a:rPr lang="en-AU" sz="255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Inclusive organisations earn greater trust, loyalty, and market differentiation.²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7F6E5-6CE1-FA5C-4EFF-32581CCFBB62}"/>
              </a:ext>
            </a:extLst>
          </p:cNvPr>
          <p:cNvSpPr txBox="1"/>
          <p:nvPr/>
        </p:nvSpPr>
        <p:spPr>
          <a:xfrm>
            <a:off x="571501" y="8899073"/>
            <a:ext cx="10960553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5252CF"/>
                </a:solidFill>
                <a:latin typeface="Calibri Light"/>
              </a:rPr>
              <a:t>Source:</a:t>
            </a:r>
          </a:p>
          <a:p>
            <a:r>
              <a:rPr lang="en-AU" i="1">
                <a:solidFill>
                  <a:srgbClr val="5252CF"/>
                </a:solidFill>
                <a:latin typeface="Calibri Light"/>
              </a:rPr>
              <a:t>¹ Accenture &amp; </a:t>
            </a:r>
            <a:r>
              <a:rPr lang="en-AU" i="1" err="1">
                <a:solidFill>
                  <a:srgbClr val="5252CF"/>
                </a:solidFill>
                <a:latin typeface="Calibri Light"/>
              </a:rPr>
              <a:t>Disability:IN</a:t>
            </a:r>
            <a:r>
              <a:rPr lang="en-AU" i="1">
                <a:solidFill>
                  <a:srgbClr val="5252CF"/>
                </a:solidFill>
                <a:latin typeface="Calibri Light"/>
              </a:rPr>
              <a:t> — Disability Inclusion Imperative</a:t>
            </a:r>
          </a:p>
          <a:p>
            <a:r>
              <a:rPr lang="en-AU" i="1">
                <a:solidFill>
                  <a:srgbClr val="5252CF"/>
                </a:solidFill>
                <a:latin typeface="Calibri Light"/>
              </a:rPr>
              <a:t>² Deloitte findings summarised by Canadian Hearing Services — Business Case for Accessibility</a:t>
            </a:r>
          </a:p>
          <a:p>
            <a:r>
              <a:rPr lang="en-AU" i="1">
                <a:solidFill>
                  <a:srgbClr val="5252CF"/>
                </a:solidFill>
                <a:latin typeface="Calibri Light"/>
              </a:rPr>
              <a:t>³ Lifeworks — The Business Case for Disability Inclusion</a:t>
            </a:r>
          </a:p>
        </p:txBody>
      </p:sp>
    </p:spTree>
    <p:extLst>
      <p:ext uri="{BB962C8B-B14F-4D97-AF65-F5344CB8AC3E}">
        <p14:creationId xmlns:p14="http://schemas.microsoft.com/office/powerpoint/2010/main" val="126680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EA31F-F967-07C6-5941-25B9F9948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53420-0736-1EB5-A92B-B5496370950C}"/>
              </a:ext>
            </a:extLst>
          </p:cNvPr>
          <p:cNvSpPr txBox="1"/>
          <p:nvPr/>
        </p:nvSpPr>
        <p:spPr>
          <a:xfrm>
            <a:off x="387728" y="576633"/>
            <a:ext cx="9435110" cy="784830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defRPr/>
            </a:pPr>
            <a:r>
              <a:rPr lang="en-AU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 Deakin University Research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3B7BF915-BDFE-0CC7-654D-DB4DD6855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086" y="578258"/>
            <a:ext cx="2914800" cy="13811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4469F7-1DB4-04F6-7318-D64761108495}"/>
              </a:ext>
            </a:extLst>
          </p:cNvPr>
          <p:cNvCxnSpPr>
            <a:cxnSpLocks/>
          </p:cNvCxnSpPr>
          <p:nvPr/>
        </p:nvCxnSpPr>
        <p:spPr>
          <a:xfrm>
            <a:off x="0" y="1366206"/>
            <a:ext cx="9144000" cy="0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6385AD-5F8D-616D-EA46-5C6EBCFEE42A}"/>
              </a:ext>
            </a:extLst>
          </p:cNvPr>
          <p:cNvSpPr txBox="1"/>
          <p:nvPr/>
        </p:nvSpPr>
        <p:spPr>
          <a:xfrm>
            <a:off x="397288" y="2219618"/>
            <a:ext cx="9417284" cy="55168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AU" sz="255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Deakin University conducted independent research for Deaf Connect to understand the real‑world experiences of Deaf and Hard of Hearing employees and the employers who support them. </a:t>
            </a:r>
            <a:endParaRPr lang="en-AU" sz="25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en-AU" sz="255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en-AU" sz="255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The national study gathered both quantitative data and detailed personal insights through national surveys, helping identify the key challenges, opportunities, and workplace adjustments that make the biggest difference. </a:t>
            </a:r>
            <a:endParaRPr lang="en-AU" sz="25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en-AU" sz="255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en-AU" sz="255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The research provides the evidence base for the Signs of Success project, ensuring all recommendations are grounded in lived experience and employer feedback.</a:t>
            </a:r>
            <a:endParaRPr lang="en-AU" sz="2550">
              <a:latin typeface="Calibri"/>
              <a:ea typeface="Calibri"/>
              <a:cs typeface="Calibri"/>
            </a:endParaRPr>
          </a:p>
          <a:p>
            <a:pPr algn="just"/>
            <a:endParaRPr lang="en-AU" sz="1650">
              <a:solidFill>
                <a:srgbClr val="808080"/>
              </a:solidFill>
              <a:latin typeface="Segoe UI"/>
              <a:ea typeface="Segoe UI"/>
              <a:cs typeface="Segoe UI"/>
            </a:endParaRPr>
          </a:p>
          <a:p>
            <a:pPr algn="ctr"/>
            <a:endParaRPr lang="en-US" sz="2700"/>
          </a:p>
        </p:txBody>
      </p:sp>
      <p:pic>
        <p:nvPicPr>
          <p:cNvPr id="3" name="Picture 2" descr="A close-up of a report&#10;&#10;AI-generated content may be incorrect.">
            <a:extLst>
              <a:ext uri="{FF2B5EF4-FFF2-40B4-BE49-F238E27FC236}">
                <a16:creationId xmlns:a16="http://schemas.microsoft.com/office/drawing/2014/main" id="{ACC5A4D1-9A27-605F-CFE8-9753A4571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000">
            <a:off x="10910675" y="1769956"/>
            <a:ext cx="5000642" cy="709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C7E58-4609-8BE1-D71F-C94894AD898B}"/>
              </a:ext>
            </a:extLst>
          </p:cNvPr>
          <p:cNvSpPr txBox="1"/>
          <p:nvPr/>
        </p:nvSpPr>
        <p:spPr>
          <a:xfrm>
            <a:off x="387804" y="7453763"/>
            <a:ext cx="9144000" cy="15004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AU" sz="3600" b="1" i="1">
                <a:solidFill>
                  <a:srgbClr val="7F7F7F"/>
                </a:solidFill>
                <a:latin typeface="Calibri"/>
                <a:ea typeface="Calibri"/>
                <a:cs typeface="Calibri"/>
              </a:rPr>
              <a:t>Communication barriers:</a:t>
            </a:r>
            <a:r>
              <a:rPr lang="en-AU" sz="3600" i="1">
                <a:latin typeface="Calibri"/>
                <a:ea typeface="Calibri"/>
                <a:cs typeface="Calibri"/>
              </a:rPr>
              <a:t>​</a:t>
            </a:r>
          </a:p>
          <a:p>
            <a:pPr algn="ctr" rtl="0"/>
            <a:r>
              <a:rPr lang="en-AU" sz="3600" b="1" i="1">
                <a:solidFill>
                  <a:srgbClr val="7F7F7F"/>
                </a:solidFill>
                <a:latin typeface="Calibri"/>
                <a:ea typeface="Calibri"/>
                <a:cs typeface="Calibri"/>
              </a:rPr>
              <a:t>The #1 challenge reported by employers </a:t>
            </a:r>
            <a:r>
              <a:rPr lang="en-AU" sz="3600" i="1">
                <a:latin typeface="Calibri"/>
                <a:ea typeface="Calibri"/>
                <a:cs typeface="Calibri"/>
              </a:rPr>
              <a:t>​</a:t>
            </a:r>
          </a:p>
          <a:p>
            <a:pPr algn="just" rtl="0"/>
            <a:r>
              <a:rPr lang="en-AU" sz="1650" i="1">
                <a:latin typeface="Calibri"/>
                <a:ea typeface="Calibri"/>
                <a:cs typeface="Calibri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4E6B5-EBD7-9364-BE24-BB82DAE6CF97}"/>
              </a:ext>
            </a:extLst>
          </p:cNvPr>
          <p:cNvSpPr txBox="1"/>
          <p:nvPr/>
        </p:nvSpPr>
        <p:spPr>
          <a:xfrm>
            <a:off x="10283920" y="9387774"/>
            <a:ext cx="74090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5252CF"/>
                </a:solidFill>
                <a:latin typeface="Calibri Light"/>
              </a:rPr>
              <a:t>Image 3: Deakin University Research Report: Building Employers Confidence: High-level summary report.</a:t>
            </a:r>
            <a:endParaRPr lang="en-US" sz="2700">
              <a:ea typeface="Calibri"/>
              <a:cs typeface="Calibri"/>
            </a:endParaRPr>
          </a:p>
          <a:p>
            <a:pPr algn="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53278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47572-29A8-A044-D3B7-CAB7C3F36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28411-5CA3-CF06-1E59-FBF1FD4BE114}"/>
              </a:ext>
            </a:extLst>
          </p:cNvPr>
          <p:cNvSpPr txBox="1"/>
          <p:nvPr/>
        </p:nvSpPr>
        <p:spPr>
          <a:xfrm>
            <a:off x="408139" y="392937"/>
            <a:ext cx="10476056" cy="969496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r>
              <a:rPr lang="en-AU" sz="54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AU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Deakin University Research Findings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2EFA1BF8-F087-C134-AEC6-D783D4F49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086" y="578258"/>
            <a:ext cx="2914800" cy="13811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C2D0BC-5D78-CCE0-AD1B-A66F7C4A5ECE}"/>
              </a:ext>
            </a:extLst>
          </p:cNvPr>
          <p:cNvCxnSpPr>
            <a:cxnSpLocks/>
          </p:cNvCxnSpPr>
          <p:nvPr/>
        </p:nvCxnSpPr>
        <p:spPr>
          <a:xfrm>
            <a:off x="0" y="1366206"/>
            <a:ext cx="9144000" cy="0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B2043F-3CE9-C2A5-8F98-412F98629B80}"/>
              </a:ext>
            </a:extLst>
          </p:cNvPr>
          <p:cNvSpPr txBox="1"/>
          <p:nvPr/>
        </p:nvSpPr>
        <p:spPr>
          <a:xfrm>
            <a:off x="10222704" y="3136178"/>
            <a:ext cx="7171986" cy="28161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AU" sz="3000" i="1">
              <a:solidFill>
                <a:srgbClr val="808080"/>
              </a:solidFill>
              <a:ea typeface="Calibri"/>
              <a:cs typeface="Calibri"/>
            </a:endParaRPr>
          </a:p>
          <a:p>
            <a:pPr algn="ctr"/>
            <a:r>
              <a:rPr lang="en-AU" sz="3600" b="1" i="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54% of employers reported increased confidence once reasonable adjustments were implemented.</a:t>
            </a:r>
            <a:endParaRPr lang="en-AU" sz="3600" b="1" i="1">
              <a:solidFill>
                <a:srgbClr val="5252CF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93367-3EA5-E092-918F-17D36EF1DE1B}"/>
              </a:ext>
            </a:extLst>
          </p:cNvPr>
          <p:cNvSpPr txBox="1"/>
          <p:nvPr/>
        </p:nvSpPr>
        <p:spPr>
          <a:xfrm>
            <a:off x="403496" y="1737601"/>
            <a:ext cx="9814373" cy="51475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3000" b="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Communication modes</a:t>
            </a:r>
            <a:endParaRPr lang="en-AU" sz="30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r>
              <a:rPr lang="en-AU" sz="240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59% of Deaf employees rely on mixed communication methods at work.</a:t>
            </a:r>
            <a:r>
              <a:rPr lang="en-AU" sz="24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​</a:t>
            </a:r>
            <a:endParaRPr lang="en-AU" sz="30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marL="428625"/>
            <a:endParaRPr lang="en-AU" b="1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r>
              <a:rPr lang="en-AU" sz="3000" b="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Interpreter shortage</a:t>
            </a:r>
            <a:endParaRPr lang="en-AU" sz="1650" b="1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r>
              <a:rPr lang="en-AU" sz="255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Employers say lack of interpreters prevents equal participation.</a:t>
            </a:r>
            <a:r>
              <a:rPr lang="en-AU" sz="255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​</a:t>
            </a:r>
            <a:endParaRPr lang="en-AU" sz="25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AU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r>
              <a:rPr lang="en-AU" sz="3000" b="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Promotion barriers</a:t>
            </a:r>
          </a:p>
          <a:p>
            <a:r>
              <a:rPr lang="en-AU" sz="255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Deaf staff are unable to be promoted in roles which require verbal/written communication.</a:t>
            </a:r>
            <a:r>
              <a:rPr lang="en-AU" sz="255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​</a:t>
            </a:r>
            <a:endParaRPr lang="en-AU" sz="255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endParaRPr lang="en-AU" b="1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r>
              <a:rPr lang="en-AU" sz="3000" b="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Fatigue</a:t>
            </a:r>
            <a:endParaRPr lang="en-AU" sz="3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AU" sz="255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Deaf employees face high cognitive load due to the constant effort required to communicate in the workplace.</a:t>
            </a:r>
            <a:endParaRPr lang="en-AU" sz="255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CA6A0C9-29F7-B372-2376-AF074A368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24" y="7729140"/>
            <a:ext cx="10194131" cy="216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02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34D85-1698-01E4-D7BF-D740F1570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771A7B-6E58-A321-BED3-AA84D61770FD}"/>
              </a:ext>
            </a:extLst>
          </p:cNvPr>
          <p:cNvSpPr txBox="1"/>
          <p:nvPr/>
        </p:nvSpPr>
        <p:spPr>
          <a:xfrm>
            <a:off x="394738" y="576632"/>
            <a:ext cx="11915204" cy="784830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defRPr/>
            </a:pPr>
            <a:r>
              <a:rPr lang="en-AU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Building Inclusive Workplaces</a:t>
            </a:r>
            <a:endParaRPr lang="en-US" sz="27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9F8D1-62C5-44FF-A77B-1BA914BA5801}"/>
              </a:ext>
            </a:extLst>
          </p:cNvPr>
          <p:cNvSpPr txBox="1"/>
          <p:nvPr/>
        </p:nvSpPr>
        <p:spPr>
          <a:xfrm>
            <a:off x="372887" y="1714307"/>
            <a:ext cx="8749937" cy="8009885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r>
              <a:rPr lang="en-AU" sz="255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The Building Inclusive Workplaces handbook provides employers with a practical guide to address common challenges employers face when hiring and supporting Deaf staff.</a:t>
            </a:r>
            <a:endParaRPr lang="en-AU" sz="255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endParaRPr lang="en-AU" sz="255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AU" sz="255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Designed as a go‑to resource, the handbook helps employers build confidence and foster workplaces where Deaf employees can participate fully and thrive.</a:t>
            </a:r>
            <a:endParaRPr lang="en-AU" sz="2550">
              <a:ea typeface="Calibri" panose="020F0502020204030204"/>
              <a:cs typeface="Calibri" panose="020F0502020204030204"/>
            </a:endParaRPr>
          </a:p>
          <a:p>
            <a:pPr marL="428625" indent="-428625">
              <a:buFont typeface="Wingdings"/>
              <a:buChar char="ü"/>
            </a:pPr>
            <a:endParaRPr lang="en-AU" sz="255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AU" sz="270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What the handbook includes:</a:t>
            </a:r>
          </a:p>
          <a:p>
            <a:pPr marL="600075" indent="-342900"/>
            <a:endParaRPr lang="en-AU" sz="2400" b="1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marL="514350" indent="-257175">
              <a:buFont typeface="Wingdings"/>
              <a:buChar char="ü"/>
            </a:pPr>
            <a:r>
              <a:rPr lang="en-AU" sz="255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 </a:t>
            </a:r>
            <a:r>
              <a:rPr lang="en-AU" sz="270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Step‑by‑step guidance</a:t>
            </a:r>
            <a:r>
              <a:rPr lang="en-AU" sz="255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 </a:t>
            </a:r>
            <a:r>
              <a:rPr lang="en-AU" sz="255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 across the stages of the employment lifecycle</a:t>
            </a:r>
            <a:endParaRPr lang="en-AU" sz="255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514350" indent="-257175">
              <a:buFont typeface="Wingdings"/>
              <a:buChar char="ü"/>
            </a:pPr>
            <a:endParaRPr lang="en-AU" sz="240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marL="514350" indent="-257175">
              <a:buFont typeface="Wingdings"/>
              <a:buChar char="ü"/>
            </a:pPr>
            <a:r>
              <a:rPr lang="en-AU" sz="255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 </a:t>
            </a:r>
            <a:r>
              <a:rPr lang="en-AU" sz="270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Practical strategies and examples</a:t>
            </a:r>
            <a:r>
              <a:rPr lang="en-AU" sz="27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AU" sz="255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for how employers can make their workplaces accessible</a:t>
            </a:r>
          </a:p>
          <a:p>
            <a:pPr marL="514350" indent="-257175">
              <a:buFont typeface="Wingdings"/>
              <a:buChar char="ü"/>
            </a:pPr>
            <a:endParaRPr lang="en-AU" sz="240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marL="514350" indent="-257175">
              <a:buFont typeface="Wingdings"/>
              <a:buChar char="ü"/>
            </a:pPr>
            <a:r>
              <a:rPr lang="en-AU" sz="270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 Information on technologies and supports </a:t>
            </a:r>
            <a:r>
              <a:rPr lang="en-AU" sz="255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available for employers to access including interpreters, captioning, assistive tools, Deaf Awareness Training and government programs such as the Employee Assistance Fund (EAF)</a:t>
            </a:r>
            <a:endParaRPr lang="en-AU" sz="255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4E9C5A69-2A61-D45D-9E45-090F13063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086" y="578258"/>
            <a:ext cx="2914800" cy="13811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B82877-360B-0F17-A813-09208540D0D6}"/>
              </a:ext>
            </a:extLst>
          </p:cNvPr>
          <p:cNvCxnSpPr>
            <a:cxnSpLocks/>
          </p:cNvCxnSpPr>
          <p:nvPr/>
        </p:nvCxnSpPr>
        <p:spPr>
          <a:xfrm>
            <a:off x="0" y="1366206"/>
            <a:ext cx="9144000" cy="0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B65A3A4-D2D4-A3B7-9C6E-8B1C419E8D80}"/>
              </a:ext>
            </a:extLst>
          </p:cNvPr>
          <p:cNvSpPr txBox="1"/>
          <p:nvPr/>
        </p:nvSpPr>
        <p:spPr>
          <a:xfrm>
            <a:off x="9134936" y="9016906"/>
            <a:ext cx="8566343" cy="415498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AU" i="1">
                <a:solidFill>
                  <a:srgbClr val="5252CF"/>
                </a:solidFill>
                <a:latin typeface="Calibri Light"/>
                <a:ea typeface="Calibri Light"/>
                <a:cs typeface="Calibri Light"/>
              </a:rPr>
              <a:t>Image 4: The front cover and an excerpt from the Building Inclusive Workplaces Handbook.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D4F1E4-CD95-8875-7E38-0ADCCC249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8285">
            <a:off x="9936698" y="2516573"/>
            <a:ext cx="4012710" cy="560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6B7B34-2939-09D1-155D-27B4042AA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9509">
            <a:off x="12970274" y="2525669"/>
            <a:ext cx="4474041" cy="584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0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A78A1-64F3-C832-C021-36E87F3EA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B563C-0469-BBBA-BECC-6F6108AECCEA}"/>
              </a:ext>
            </a:extLst>
          </p:cNvPr>
          <p:cNvSpPr txBox="1"/>
          <p:nvPr/>
        </p:nvSpPr>
        <p:spPr>
          <a:xfrm>
            <a:off x="528453" y="474581"/>
            <a:ext cx="11099478" cy="969496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r>
              <a:rPr lang="en-AU" sz="54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AU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The Lifecycle of Inclusive </a:t>
            </a:r>
            <a:r>
              <a:rPr lang="en-AU" sz="4200" kern="500" err="1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Practic</a:t>
            </a:r>
            <a:r>
              <a:rPr lang="en-AU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e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7F31CB6-C28B-770B-519E-C8D5C261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086" y="578258"/>
            <a:ext cx="2914800" cy="1381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26942-56C7-0993-B97A-96EA3FFE3A5B}"/>
              </a:ext>
            </a:extLst>
          </p:cNvPr>
          <p:cNvSpPr txBox="1"/>
          <p:nvPr/>
        </p:nvSpPr>
        <p:spPr>
          <a:xfrm>
            <a:off x="9486698" y="957185"/>
            <a:ext cx="8518923" cy="95385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28625" indent="-428625">
              <a:lnSpc>
                <a:spcPts val="2588"/>
              </a:lnSpc>
              <a:buFont typeface="Wingdings"/>
              <a:buChar char="§"/>
            </a:pPr>
            <a:endParaRPr lang="en-US" sz="2700">
              <a:latin typeface="Calibri"/>
              <a:ea typeface="Calibri"/>
              <a:cs typeface="Calibri"/>
            </a:endParaRPr>
          </a:p>
          <a:p>
            <a:pPr algn="just"/>
            <a:r>
              <a:rPr lang="en-AU" sz="255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Job  Advertisements </a:t>
            </a:r>
            <a:endParaRPr lang="en-AU" sz="255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257175" lvl="1" indent="257175" algn="just"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Plain language and visual cues</a:t>
            </a:r>
          </a:p>
          <a:p>
            <a:pPr marL="257175" lvl="1" indent="257175" algn="just"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Offer adjustments upfront </a:t>
            </a:r>
          </a:p>
          <a:p>
            <a:pPr marL="514350"/>
            <a:endParaRPr lang="en-AU" sz="210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algn="just"/>
            <a:r>
              <a:rPr lang="en-AU" sz="255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Interviews</a:t>
            </a:r>
          </a:p>
          <a:p>
            <a:pPr marL="257175" lvl="1" indent="257175" algn="just"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Interpreter availability is often a barrier</a:t>
            </a:r>
          </a:p>
          <a:p>
            <a:pPr marL="257175" lvl="1" indent="257175" algn="just"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Booking early avoids delays.</a:t>
            </a:r>
          </a:p>
          <a:p>
            <a:pPr marL="685800" indent="-171450" algn="just">
              <a:buFont typeface="Wingdings"/>
              <a:buChar char="§"/>
            </a:pPr>
            <a:endParaRPr lang="en-AU" sz="240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algn="just"/>
            <a:r>
              <a:rPr lang="en-AU" sz="255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Onboarding</a:t>
            </a:r>
            <a:endParaRPr lang="en-AU" sz="255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257175" lvl="1" indent="257175" algn="just"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Clear onboarding matters (e.g. </a:t>
            </a:r>
            <a:r>
              <a:rPr lang="en-AU" sz="2400" err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Auslan</a:t>
            </a: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, captions, chat)</a:t>
            </a:r>
          </a:p>
          <a:p>
            <a:pPr marL="257175" lvl="1" indent="257175" algn="just"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Assign a buddy </a:t>
            </a:r>
          </a:p>
          <a:p>
            <a:pPr lvl="1" indent="-171450" algn="just">
              <a:buFont typeface="Calibri"/>
              <a:buChar char="-"/>
            </a:pPr>
            <a:endParaRPr lang="en-AU" sz="210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algn="just"/>
            <a:r>
              <a:rPr lang="en-AU" sz="255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Meetings</a:t>
            </a:r>
          </a:p>
          <a:p>
            <a:pPr marL="257175" lvl="1" indent="257175" algn="just"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Book interpreters or captioning early</a:t>
            </a:r>
          </a:p>
          <a:p>
            <a:pPr marL="257175" lvl="1" indent="257175" algn="just"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Share agendas </a:t>
            </a:r>
          </a:p>
          <a:p>
            <a:pPr lvl="1" indent="-171450" algn="just">
              <a:buFont typeface="Calibri"/>
              <a:buChar char="-"/>
            </a:pPr>
            <a:endParaRPr lang="en-AU" sz="210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algn="just"/>
            <a:r>
              <a:rPr lang="en-AU" sz="255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Technology</a:t>
            </a:r>
          </a:p>
          <a:p>
            <a:pPr marL="257175" lvl="1" indent="257175" algn="just"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Enable live captions</a:t>
            </a:r>
          </a:p>
          <a:p>
            <a:pPr marL="257175" lvl="1" indent="257175" algn="just"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Confirm chat visibility and recording accessibility </a:t>
            </a:r>
          </a:p>
          <a:p>
            <a:pPr lvl="1" indent="-171450" algn="just">
              <a:buFont typeface="Calibri"/>
              <a:buChar char="-"/>
            </a:pPr>
            <a:endParaRPr lang="en-AU" sz="240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algn="just">
              <a:lnSpc>
                <a:spcPts val="2588"/>
              </a:lnSpc>
            </a:pPr>
            <a:r>
              <a:rPr lang="en-AU" sz="2550" b="1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Performance &amp; Growth</a:t>
            </a:r>
            <a:endParaRPr lang="en-US" sz="255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257175" lvl="1" indent="257175" algn="just">
              <a:lnSpc>
                <a:spcPts val="2588"/>
              </a:lnSpc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Accessible feedback</a:t>
            </a:r>
            <a:endParaRPr lang="en-US" sz="240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marL="257175" lvl="1" indent="257175" algn="just">
              <a:lnSpc>
                <a:spcPts val="2588"/>
              </a:lnSpc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Training pathways</a:t>
            </a:r>
            <a:endParaRPr lang="en-US" sz="240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marL="257175" lvl="1" indent="257175" algn="just">
              <a:lnSpc>
                <a:spcPts val="2588"/>
              </a:lnSpc>
              <a:buFont typeface="Calibri"/>
              <a:buChar char="-"/>
            </a:pPr>
            <a:r>
              <a:rPr lang="en-AU" sz="2400">
                <a:solidFill>
                  <a:srgbClr val="808080"/>
                </a:solidFill>
                <a:latin typeface="Calibri Light"/>
                <a:ea typeface="Calibri Light"/>
                <a:cs typeface="Calibri Light"/>
              </a:rPr>
              <a:t>Mentorship</a:t>
            </a:r>
            <a:endParaRPr lang="en-US" sz="240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pPr lvl="1" indent="-171450" algn="just">
              <a:buFont typeface="Calibri"/>
              <a:buChar char="-"/>
            </a:pPr>
            <a:endParaRPr lang="en-US" sz="240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2BADD-812A-F84C-DF2A-BB678503EB31}"/>
              </a:ext>
            </a:extLst>
          </p:cNvPr>
          <p:cNvCxnSpPr>
            <a:cxnSpLocks/>
          </p:cNvCxnSpPr>
          <p:nvPr/>
        </p:nvCxnSpPr>
        <p:spPr>
          <a:xfrm>
            <a:off x="0" y="1446417"/>
            <a:ext cx="9144000" cy="0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EFD0E00-9328-E5C2-AF13-7DF72BBE40BB}"/>
              </a:ext>
            </a:extLst>
          </p:cNvPr>
          <p:cNvSpPr txBox="1"/>
          <p:nvPr/>
        </p:nvSpPr>
        <p:spPr>
          <a:xfrm>
            <a:off x="527045" y="9495988"/>
            <a:ext cx="8505420" cy="415498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AU" i="1">
                <a:solidFill>
                  <a:srgbClr val="5252CF"/>
                </a:solidFill>
                <a:latin typeface="Calibri Light"/>
                <a:ea typeface="Calibri Light"/>
                <a:cs typeface="Calibri Light"/>
              </a:rPr>
              <a:t>Image 5: An excerpt from the Building Inclusive Workplaces Handbook.</a:t>
            </a:r>
          </a:p>
        </p:txBody>
      </p:sp>
      <p:pic>
        <p:nvPicPr>
          <p:cNvPr id="5" name="Picture 4" descr="A poster of a company&amp;#39;s lifecycle&#10;&#10;AI-generated content may be incorrect.">
            <a:extLst>
              <a:ext uri="{FF2B5EF4-FFF2-40B4-BE49-F238E27FC236}">
                <a16:creationId xmlns:a16="http://schemas.microsoft.com/office/drawing/2014/main" id="{C312CC1A-4AAC-AD59-065C-72F014F56F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73" t="12483" r="21596" b="47559"/>
          <a:stretch>
            <a:fillRect/>
          </a:stretch>
        </p:blipFill>
        <p:spPr>
          <a:xfrm>
            <a:off x="534408" y="1732082"/>
            <a:ext cx="8516088" cy="760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99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A6540-9F95-B2E6-92AB-AF2009FB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308F9-B915-C810-B08F-A68EF78A91C9}"/>
              </a:ext>
            </a:extLst>
          </p:cNvPr>
          <p:cNvSpPr txBox="1"/>
          <p:nvPr/>
        </p:nvSpPr>
        <p:spPr>
          <a:xfrm>
            <a:off x="466289" y="392937"/>
            <a:ext cx="9435110" cy="969496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r>
              <a:rPr lang="en-AU" sz="54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Signs of Success Docuseries</a:t>
            </a:r>
            <a:endParaRPr lang="en-AU" sz="4200" kern="500">
              <a:solidFill>
                <a:srgbClr val="5252C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304AC-CC8F-1AE5-D011-12E939DC1EC9}"/>
              </a:ext>
            </a:extLst>
          </p:cNvPr>
          <p:cNvSpPr txBox="1"/>
          <p:nvPr/>
        </p:nvSpPr>
        <p:spPr>
          <a:xfrm>
            <a:off x="461276" y="1823191"/>
            <a:ext cx="7953350" cy="7201972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r>
              <a:rPr lang="en-AU" sz="27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The Signs of Success docuseries showcases real-life examples of employers across Australia who have implemented inclusive practices that genuinely work for Deaf and Hard of Hearing employees. </a:t>
            </a:r>
            <a:endParaRPr lang="en-US" sz="270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AU" sz="210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AU" sz="210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AU" sz="27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Through short, engaging documentary‑style episodes, the series highlights practical adjustments, supportive leadership, and the positive organisational outcomes that emerge when communication access is prioritised.  </a:t>
            </a:r>
            <a:endParaRPr lang="en-US" sz="270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AU" sz="210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AU" sz="210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AU" sz="27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The docuseries offers employers relatable models to follow, reinforcing that Deaf inclusion is achievable, impactful, and beneficial for teams and organisational culture.</a:t>
            </a:r>
            <a:endParaRPr lang="en-US" sz="270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en-AU" sz="2400">
              <a:solidFill>
                <a:schemeClr val="tx1">
                  <a:lumMod val="50000"/>
                  <a:lumOff val="50000"/>
                </a:schemeClr>
              </a:solidFill>
              <a:latin typeface="Qanelas Soft"/>
              <a:cs typeface="Segoe UI"/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2A2212E9-BE80-0397-DB84-7F3E536A8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086" y="578258"/>
            <a:ext cx="2914800" cy="13811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86E4-408F-9AF9-1C7B-6A209AE2D1E0}"/>
              </a:ext>
            </a:extLst>
          </p:cNvPr>
          <p:cNvCxnSpPr>
            <a:cxnSpLocks/>
          </p:cNvCxnSpPr>
          <p:nvPr/>
        </p:nvCxnSpPr>
        <p:spPr>
          <a:xfrm>
            <a:off x="0" y="1366206"/>
            <a:ext cx="9144000" cy="0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5183A9-C213-BA0B-65E2-4233CD90E4FC}"/>
              </a:ext>
            </a:extLst>
          </p:cNvPr>
          <p:cNvSpPr txBox="1"/>
          <p:nvPr/>
        </p:nvSpPr>
        <p:spPr>
          <a:xfrm>
            <a:off x="9245704" y="7469225"/>
            <a:ext cx="8444189" cy="415498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AU" i="1">
                <a:solidFill>
                  <a:srgbClr val="5252CF"/>
                </a:solidFill>
                <a:latin typeface="Calibri Light"/>
                <a:ea typeface="Calibri Light"/>
                <a:cs typeface="Calibri Light"/>
              </a:rPr>
              <a:t>Image 6: Footage taken from various Signs of Success episodes.</a:t>
            </a:r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C85C08FD-CF01-510B-9FC5-B4D92BFA26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6465" y="2445049"/>
            <a:ext cx="8453888" cy="483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999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A8810-D7EB-92E9-3F64-414461817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on a stage&#10;&#10;AI-generated content may be incorrect.">
            <a:extLst>
              <a:ext uri="{FF2B5EF4-FFF2-40B4-BE49-F238E27FC236}">
                <a16:creationId xmlns:a16="http://schemas.microsoft.com/office/drawing/2014/main" id="{71C05469-4290-2AA5-38CD-D3CE711DEC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62" t="35357" r="40909" b="30183"/>
          <a:stretch>
            <a:fillRect/>
          </a:stretch>
        </p:blipFill>
        <p:spPr>
          <a:xfrm>
            <a:off x="3466399" y="5585455"/>
            <a:ext cx="6354080" cy="381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7824F-0A68-54FC-D962-CF1A4A27AC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176" b="14298"/>
          <a:stretch>
            <a:fillRect/>
          </a:stretch>
        </p:blipFill>
        <p:spPr>
          <a:xfrm>
            <a:off x="1085302" y="569332"/>
            <a:ext cx="5980721" cy="1781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D7AD41-8893-3FD0-1F53-8DECA4E954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78" y="2350415"/>
            <a:ext cx="5959158" cy="346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4AB4420-3EF0-6F9C-5F9D-80C970DDF5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47004" y="-4472522"/>
            <a:ext cx="10968804" cy="10966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8889A-BBBC-D1AB-F3D4-32FEB58762A7}"/>
              </a:ext>
            </a:extLst>
          </p:cNvPr>
          <p:cNvSpPr txBox="1"/>
          <p:nvPr/>
        </p:nvSpPr>
        <p:spPr>
          <a:xfrm>
            <a:off x="12913523" y="1621484"/>
            <a:ext cx="5380085" cy="784830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defRPr/>
            </a:pPr>
            <a:r>
              <a:rPr lang="en-US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Launch &amp; Early Impact</a:t>
            </a:r>
            <a:endParaRPr lang="en-AU" sz="4200" kern="500">
              <a:solidFill>
                <a:srgbClr val="5252CF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DACF22-4012-0463-8C53-D9DF5B520166}"/>
              </a:ext>
            </a:extLst>
          </p:cNvPr>
          <p:cNvCxnSpPr>
            <a:cxnSpLocks/>
          </p:cNvCxnSpPr>
          <p:nvPr/>
        </p:nvCxnSpPr>
        <p:spPr>
          <a:xfrm>
            <a:off x="9144000" y="2417001"/>
            <a:ext cx="9144000" cy="0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DE4C8F0-4A11-DC4D-D4A0-F8E8A433AA7A}"/>
              </a:ext>
            </a:extLst>
          </p:cNvPr>
          <p:cNvSpPr txBox="1"/>
          <p:nvPr/>
        </p:nvSpPr>
        <p:spPr>
          <a:xfrm>
            <a:off x="237671" y="5805400"/>
            <a:ext cx="3212850" cy="1523494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algn="r">
              <a:defRPr/>
            </a:pPr>
            <a:r>
              <a:rPr lang="en-US" i="1">
                <a:solidFill>
                  <a:srgbClr val="5252CF"/>
                </a:solidFill>
                <a:latin typeface="Calibri Light"/>
                <a:ea typeface="Calibri Light"/>
                <a:cs typeface="Calibri Light"/>
              </a:rPr>
              <a:t>Image 7:  Deaf Connect with the Hon. Kate Washington MP, Member for Port Stephens &amp; New South Wales Minister for Disability &amp; Inclusion</a:t>
            </a:r>
            <a:endParaRPr lang="en-US" sz="2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7F2A4-3789-B231-CC49-4363141442D9}"/>
              </a:ext>
            </a:extLst>
          </p:cNvPr>
          <p:cNvSpPr txBox="1"/>
          <p:nvPr/>
        </p:nvSpPr>
        <p:spPr>
          <a:xfrm>
            <a:off x="10240085" y="2305874"/>
            <a:ext cx="7798740" cy="7571303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§"/>
            </a:pPr>
            <a:endParaRPr lang="en-AU" sz="2400">
              <a:solidFill>
                <a:schemeClr val="tx1">
                  <a:lumMod val="50000"/>
                  <a:lumOff val="50000"/>
                </a:schemeClr>
              </a:solidFill>
              <a:latin typeface="Qanelas Soft" panose="00000500000000000000" pitchFamily="50" charset="0"/>
            </a:endParaRPr>
          </a:p>
          <a:p>
            <a:r>
              <a:rPr lang="en-AU" sz="27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The Signs of Success initiative was officially launched on 12 May at the Australian Disability Network (ADN) Impact Summit 2025.</a:t>
            </a:r>
          </a:p>
          <a:p>
            <a:endParaRPr lang="en-AU" sz="270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AU" sz="27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A valuable opportunity to build connections with likeminded employers and highlight ADN’s role in strengthening inclusive practice.</a:t>
            </a:r>
          </a:p>
          <a:p>
            <a:endParaRPr lang="en-AU" sz="270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AU" sz="27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The launch generated high interest and strong digital engagement.</a:t>
            </a:r>
          </a:p>
          <a:p>
            <a:pPr marL="428625" indent="-85725">
              <a:buFont typeface="Wingdings" panose="05000000000000000000" pitchFamily="2" charset="2"/>
              <a:buChar char="§"/>
            </a:pPr>
            <a:endParaRPr lang="en-AU" sz="2700">
              <a:solidFill>
                <a:srgbClr val="808080"/>
              </a:solidFill>
              <a:ea typeface="Calibri"/>
              <a:cs typeface="Calibri"/>
            </a:endParaRPr>
          </a:p>
          <a:p>
            <a:pPr marL="342900" lvl="1" indent="-257175">
              <a:buFont typeface="Wingdings" panose="05000000000000000000" pitchFamily="2" charset="2"/>
              <a:buChar char="§"/>
            </a:pPr>
            <a:r>
              <a:rPr lang="en-AU" sz="2700" b="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95,510 Facebook </a:t>
            </a:r>
            <a:r>
              <a:rPr lang="en-AU" sz="27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views &amp; 3,152 click throughs to our website in the first month from launch.</a:t>
            </a:r>
          </a:p>
          <a:p>
            <a:pPr marL="342900" lvl="1" indent="-257175">
              <a:buFont typeface="Wingdings" panose="05000000000000000000" pitchFamily="2" charset="2"/>
              <a:buChar char="§"/>
            </a:pPr>
            <a:endParaRPr lang="en-AU" sz="27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marL="342900" lvl="1" indent="-257175">
              <a:buFont typeface="Wingdings" panose="05000000000000000000" pitchFamily="2" charset="2"/>
              <a:buChar char="§"/>
            </a:pPr>
            <a:r>
              <a:rPr lang="en-AU" sz="2700" b="1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248,225 LinkedIn </a:t>
            </a:r>
            <a:r>
              <a:rPr lang="en-AU" sz="270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impressions &amp; 3,215 click throughs to our website in the first month from launch.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08CA1-983C-7440-9A66-461A1F80B13F}"/>
              </a:ext>
            </a:extLst>
          </p:cNvPr>
          <p:cNvSpPr txBox="1"/>
          <p:nvPr/>
        </p:nvSpPr>
        <p:spPr>
          <a:xfrm>
            <a:off x="3458924" y="9402022"/>
            <a:ext cx="6347694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5252CF"/>
                </a:solidFill>
                <a:latin typeface="Calibri"/>
                <a:ea typeface="Segoe UI"/>
                <a:cs typeface="Segoe UI"/>
              </a:rPr>
              <a:t>I</a:t>
            </a:r>
            <a:r>
              <a:rPr lang="en-US" i="1">
                <a:solidFill>
                  <a:srgbClr val="5252CF"/>
                </a:solidFill>
                <a:latin typeface="Calibri Light"/>
                <a:ea typeface="Calibri Light"/>
                <a:cs typeface="Calibri Light"/>
              </a:rPr>
              <a:t>mage 8: Brent Phillips addressing the ADN Impact Summit, introducing Signs of Success</a:t>
            </a:r>
            <a:r>
              <a:rPr i="1">
                <a:solidFill>
                  <a:srgbClr val="5252CF"/>
                </a:solidFill>
                <a:latin typeface="Calibri Light"/>
                <a:ea typeface="Calibri Light"/>
                <a:cs typeface="Calibri Light"/>
              </a:rPr>
              <a:t>​</a:t>
            </a:r>
            <a:endParaRPr lang="en-US" i="1">
              <a:solidFill>
                <a:srgbClr val="5252CF"/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509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31008-40F1-0F9F-220A-9A4094A7A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337D835-9012-5809-3817-FFB9374919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0363" y="-4198364"/>
            <a:ext cx="10968804" cy="10966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F9D8CA-B066-A759-FFED-10D21647DCBF}"/>
              </a:ext>
            </a:extLst>
          </p:cNvPr>
          <p:cNvSpPr txBox="1"/>
          <p:nvPr/>
        </p:nvSpPr>
        <p:spPr>
          <a:xfrm>
            <a:off x="9996332" y="1992341"/>
            <a:ext cx="8292267" cy="784830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defRPr/>
            </a:pPr>
            <a:r>
              <a:rPr lang="en-US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Upcoming Webinars with  </a:t>
            </a:r>
            <a:r>
              <a:rPr lang="en-US" sz="4200" kern="500" err="1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JobAccess</a:t>
            </a:r>
            <a:endParaRPr lang="en-AU" sz="4200" kern="500">
              <a:solidFill>
                <a:srgbClr val="5252CF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0499D4-4CCC-3926-BDE6-749FC1AF7975}"/>
              </a:ext>
            </a:extLst>
          </p:cNvPr>
          <p:cNvCxnSpPr>
            <a:cxnSpLocks/>
          </p:cNvCxnSpPr>
          <p:nvPr/>
        </p:nvCxnSpPr>
        <p:spPr>
          <a:xfrm>
            <a:off x="9144000" y="2762058"/>
            <a:ext cx="9144000" cy="0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5942A6-6F25-3F39-415E-A41E4CF91C69}"/>
              </a:ext>
            </a:extLst>
          </p:cNvPr>
          <p:cNvGraphicFramePr>
            <a:graphicFrameLocks noGrp="1"/>
          </p:cNvGraphicFramePr>
          <p:nvPr/>
        </p:nvGraphicFramePr>
        <p:xfrm>
          <a:off x="9143999" y="3020785"/>
          <a:ext cx="7383935" cy="3847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148">
                  <a:extLst>
                    <a:ext uri="{9D8B030D-6E8A-4147-A177-3AD203B41FA5}">
                      <a16:colId xmlns:a16="http://schemas.microsoft.com/office/drawing/2014/main" val="2874724690"/>
                    </a:ext>
                  </a:extLst>
                </a:gridCol>
                <a:gridCol w="5471787">
                  <a:extLst>
                    <a:ext uri="{9D8B030D-6E8A-4147-A177-3AD203B41FA5}">
                      <a16:colId xmlns:a16="http://schemas.microsoft.com/office/drawing/2014/main" val="3180271643"/>
                    </a:ext>
                  </a:extLst>
                </a:gridCol>
              </a:tblGrid>
              <a:tr h="551087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700" b="1">
                          <a:solidFill>
                            <a:srgbClr val="767676"/>
                          </a:solidFill>
                        </a:rPr>
                        <a:t>Employers Webinar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43130"/>
                  </a:ext>
                </a:extLst>
              </a:tr>
              <a:tr h="551088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700" b="0">
                          <a:solidFill>
                            <a:srgbClr val="767676"/>
                          </a:solidFill>
                        </a:rPr>
                        <a:t>When</a:t>
                      </a:r>
                      <a:endParaRPr lang="en-US" sz="2700" b="0"/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700" b="0" i="0" u="none" strike="noStrike" noProof="0">
                          <a:solidFill>
                            <a:srgbClr val="808080"/>
                          </a:solidFill>
                          <a:latin typeface="Calibri"/>
                          <a:ea typeface="Calibri"/>
                          <a:cs typeface="Calibri"/>
                        </a:rPr>
                        <a:t>Wednesday, 11 March</a:t>
                      </a:r>
                      <a:endParaRPr lang="en-US" sz="27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68765"/>
                  </a:ext>
                </a:extLst>
              </a:tr>
              <a:tr h="551088">
                <a:tc>
                  <a:txBody>
                    <a:bodyPr/>
                    <a:lstStyle/>
                    <a:p>
                      <a:pPr algn="r"/>
                      <a:r>
                        <a:rPr lang="en-US" sz="2700">
                          <a:solidFill>
                            <a:srgbClr val="767676"/>
                          </a:solidFill>
                        </a:rPr>
                        <a:t>Time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700" b="0" i="0" u="none" strike="noStrike" noProof="0">
                          <a:solidFill>
                            <a:srgbClr val="808080"/>
                          </a:solidFill>
                          <a:latin typeface="Calibri"/>
                          <a:ea typeface="Calibri"/>
                          <a:cs typeface="Calibri"/>
                        </a:rPr>
                        <a:t>11am to 12pm AEST</a:t>
                      </a:r>
                      <a:endParaRPr lang="en-US" sz="27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99689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algn="r"/>
                      <a:r>
                        <a:rPr lang="en-US" sz="2700">
                          <a:solidFill>
                            <a:srgbClr val="767676"/>
                          </a:solidFill>
                        </a:rPr>
                        <a:t>Register</a:t>
                      </a:r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>
                        <a:solidFill>
                          <a:srgbClr val="767676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2700">
                        <a:solidFill>
                          <a:srgbClr val="767676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700">
                          <a:solidFill>
                            <a:srgbClr val="767676"/>
                          </a:solidFill>
                          <a:hlinkClick r:id="rId4"/>
                        </a:rPr>
                        <a:t>JobAccess Employer Webinar Link</a:t>
                      </a:r>
                      <a:endParaRPr lang="en-US" sz="2700">
                        <a:solidFill>
                          <a:srgbClr val="767676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2700">
                        <a:solidFill>
                          <a:srgbClr val="767676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2700">
                        <a:solidFill>
                          <a:srgbClr val="767676"/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8010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52C92F-78E8-5D29-F7EE-6B209C58835F}"/>
              </a:ext>
            </a:extLst>
          </p:cNvPr>
          <p:cNvGraphicFramePr>
            <a:graphicFrameLocks noGrp="1"/>
          </p:cNvGraphicFramePr>
          <p:nvPr/>
        </p:nvGraphicFramePr>
        <p:xfrm>
          <a:off x="9143997" y="6427104"/>
          <a:ext cx="7005456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18">
                  <a:extLst>
                    <a:ext uri="{9D8B030D-6E8A-4147-A177-3AD203B41FA5}">
                      <a16:colId xmlns:a16="http://schemas.microsoft.com/office/drawing/2014/main" val="2874724690"/>
                    </a:ext>
                  </a:extLst>
                </a:gridCol>
                <a:gridCol w="5061738">
                  <a:extLst>
                    <a:ext uri="{9D8B030D-6E8A-4147-A177-3AD203B41FA5}">
                      <a16:colId xmlns:a16="http://schemas.microsoft.com/office/drawing/2014/main" val="3180271643"/>
                    </a:ext>
                  </a:extLst>
                </a:gridCol>
              </a:tblGrid>
              <a:tr h="548640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700" b="1">
                          <a:solidFill>
                            <a:srgbClr val="767676"/>
                          </a:solidFill>
                        </a:rPr>
                        <a:t>Employees Webinar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1001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700" b="0">
                          <a:solidFill>
                            <a:srgbClr val="767676"/>
                          </a:solidFill>
                        </a:rPr>
                        <a:t>When</a:t>
                      </a:r>
                      <a:endParaRPr lang="en-US" sz="2700" b="0"/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700" b="0" i="0" u="none" strike="noStrike" noProof="0">
                          <a:solidFill>
                            <a:srgbClr val="808080"/>
                          </a:solidFill>
                          <a:latin typeface="Calibri"/>
                          <a:ea typeface="Calibri"/>
                          <a:cs typeface="Calibri"/>
                        </a:rPr>
                        <a:t>Wednesday, 18 March</a:t>
                      </a:r>
                      <a:endParaRPr lang="en-US" sz="27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36876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2700">
                          <a:solidFill>
                            <a:srgbClr val="767676"/>
                          </a:solidFill>
                        </a:rPr>
                        <a:t>Time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700" b="0" i="0" u="none" strike="noStrike" noProof="0">
                          <a:solidFill>
                            <a:srgbClr val="808080"/>
                          </a:solidFill>
                          <a:latin typeface="Calibri"/>
                          <a:ea typeface="Calibri"/>
                          <a:cs typeface="Calibri"/>
                        </a:rPr>
                        <a:t>11am to 12pm AEST</a:t>
                      </a:r>
                      <a:endParaRPr lang="en-US" sz="27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99689"/>
                  </a:ext>
                </a:extLst>
              </a:tr>
              <a:tr h="2606040">
                <a:tc>
                  <a:txBody>
                    <a:bodyPr/>
                    <a:lstStyle/>
                    <a:p>
                      <a:pPr algn="r"/>
                      <a:r>
                        <a:rPr lang="en-US" sz="2700">
                          <a:solidFill>
                            <a:srgbClr val="767676"/>
                          </a:solidFill>
                        </a:rPr>
                        <a:t>Register</a:t>
                      </a:r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>
                        <a:solidFill>
                          <a:srgbClr val="767676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2700">
                        <a:solidFill>
                          <a:srgbClr val="767676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700">
                          <a:solidFill>
                            <a:srgbClr val="767676"/>
                          </a:solidFill>
                          <a:hlinkClick r:id="rId5"/>
                        </a:rPr>
                        <a:t>JobAccess Employee Webinar Link</a:t>
                      </a:r>
                      <a:endParaRPr lang="en-US" sz="2700">
                        <a:solidFill>
                          <a:srgbClr val="767676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2700">
                        <a:solidFill>
                          <a:srgbClr val="767676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2700">
                        <a:solidFill>
                          <a:srgbClr val="767676"/>
                        </a:solidFill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80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B68E2-1110-6990-2BF7-E63FFE603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4DADDFC-79F2-120E-C14A-05E74839B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23" y="2157245"/>
            <a:ext cx="9937643" cy="6618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88FFF6-B558-B578-F16C-FB7F568613DE}"/>
              </a:ext>
            </a:extLst>
          </p:cNvPr>
          <p:cNvSpPr txBox="1"/>
          <p:nvPr/>
        </p:nvSpPr>
        <p:spPr>
          <a:xfrm>
            <a:off x="408139" y="392937"/>
            <a:ext cx="9435110" cy="969496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r>
              <a:rPr lang="en-AU" sz="5400" kern="500">
                <a:solidFill>
                  <a:srgbClr val="5252CF"/>
                </a:solidFill>
                <a:latin typeface="Qanelas Soft ExtraBold Italic"/>
              </a:rPr>
              <a:t> 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4F9075F5-7D0F-1E2E-EEFE-969A06E1F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086" y="578258"/>
            <a:ext cx="2914800" cy="13811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8D7195-1D1E-AD3A-13D5-34FF9E4B7E5B}"/>
              </a:ext>
            </a:extLst>
          </p:cNvPr>
          <p:cNvCxnSpPr>
            <a:cxnSpLocks/>
          </p:cNvCxnSpPr>
          <p:nvPr/>
        </p:nvCxnSpPr>
        <p:spPr>
          <a:xfrm>
            <a:off x="0" y="1366206"/>
            <a:ext cx="9144000" cy="0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564116-B2EA-3F1E-8B40-70251BAD5E17}"/>
              </a:ext>
            </a:extLst>
          </p:cNvPr>
          <p:cNvSpPr txBox="1"/>
          <p:nvPr/>
        </p:nvSpPr>
        <p:spPr>
          <a:xfrm>
            <a:off x="4222" y="403664"/>
            <a:ext cx="9435110" cy="969496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defRPr/>
            </a:pPr>
            <a:r>
              <a:rPr lang="en-AU" sz="54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AU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Signs of Success Webpage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3CA04-9E25-EDD7-6824-1B189A15B480}"/>
              </a:ext>
            </a:extLst>
          </p:cNvPr>
          <p:cNvSpPr txBox="1"/>
          <p:nvPr/>
        </p:nvSpPr>
        <p:spPr>
          <a:xfrm>
            <a:off x="10355250" y="7451687"/>
            <a:ext cx="7925919" cy="1384995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lvl="1" algn="ctr"/>
            <a:r>
              <a:rPr lang="en-US" sz="2700" b="1">
                <a:solidFill>
                  <a:srgbClr val="808080"/>
                </a:solidFill>
                <a:latin typeface="Qanelas Soft"/>
                <a:cs typeface="Segoe UI"/>
              </a:rPr>
              <a:t>Visit the website:</a:t>
            </a:r>
            <a:endParaRPr lang="en-US" sz="2700" b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lvl="1" algn="ctr"/>
            <a:endParaRPr lang="en-US" sz="2700">
              <a:solidFill>
                <a:srgbClr val="808080"/>
              </a:solidFill>
              <a:latin typeface="Qanelas Soft"/>
              <a:ea typeface="Calibri" panose="020F0502020204030204"/>
              <a:cs typeface="Segoe UI"/>
            </a:endParaRPr>
          </a:p>
          <a:p>
            <a:pPr lvl="1" algn="ctr"/>
            <a:r>
              <a:rPr lang="en-AU" sz="2700" b="1" i="1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https://deafconnect.org.au/signs-of-success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7DCBBC-5C3B-24C2-7B51-8A17A8662F56}"/>
              </a:ext>
            </a:extLst>
          </p:cNvPr>
          <p:cNvSpPr txBox="1"/>
          <p:nvPr/>
        </p:nvSpPr>
        <p:spPr>
          <a:xfrm>
            <a:off x="309102" y="8858743"/>
            <a:ext cx="6087165" cy="415498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AU" i="1">
                <a:solidFill>
                  <a:srgbClr val="5252CF"/>
                </a:solidFill>
              </a:rPr>
              <a:t>Image 9: Signs of Success page on Deaf </a:t>
            </a:r>
            <a:r>
              <a:rPr lang="en-AU" i="1" err="1">
                <a:solidFill>
                  <a:srgbClr val="5252CF"/>
                </a:solidFill>
              </a:rPr>
              <a:t>Connect’s</a:t>
            </a:r>
            <a:r>
              <a:rPr lang="en-AU" i="1">
                <a:solidFill>
                  <a:srgbClr val="5252CF"/>
                </a:solidFill>
              </a:rPr>
              <a:t> website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41830-AF34-F511-6D0A-B59560E54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8721" y="4309805"/>
            <a:ext cx="2204031" cy="22040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07D5A1-28BD-B4B7-1709-9FD6DEE1658C}"/>
              </a:ext>
            </a:extLst>
          </p:cNvPr>
          <p:cNvGraphicFramePr>
            <a:graphicFrameLocks noGrp="1"/>
          </p:cNvGraphicFramePr>
          <p:nvPr/>
        </p:nvGraphicFramePr>
        <p:xfrm>
          <a:off x="13046778" y="3229513"/>
          <a:ext cx="2848569" cy="3673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569">
                  <a:extLst>
                    <a:ext uri="{9D8B030D-6E8A-4147-A177-3AD203B41FA5}">
                      <a16:colId xmlns:a16="http://schemas.microsoft.com/office/drawing/2014/main" val="946258556"/>
                    </a:ext>
                  </a:extLst>
                </a:gridCol>
              </a:tblGrid>
              <a:tr h="785813">
                <a:tc>
                  <a:txBody>
                    <a:bodyPr/>
                    <a:lstStyle/>
                    <a:p>
                      <a:pPr algn="ctr"/>
                      <a:r>
                        <a:rPr lang="en-US" sz="4200"/>
                        <a:t>QR CODE</a:t>
                      </a:r>
                    </a:p>
                  </a:txBody>
                  <a:tcPr marL="137160" marR="137160" marT="68580" marB="6858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15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17626"/>
                  </a:ext>
                </a:extLst>
              </a:tr>
              <a:tr h="288786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61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62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060CD-876B-5252-6573-A5B4FEC5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81D4C-410D-2C3A-673F-24E34E0EA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60000">
            <a:off x="10017872" y="1497142"/>
            <a:ext cx="4927937" cy="774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30E101-2994-A1F2-AF8C-E32AB291AE6D}"/>
              </a:ext>
            </a:extLst>
          </p:cNvPr>
          <p:cNvSpPr txBox="1"/>
          <p:nvPr/>
        </p:nvSpPr>
        <p:spPr>
          <a:xfrm>
            <a:off x="408139" y="392937"/>
            <a:ext cx="9435110" cy="969496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r>
              <a:rPr lang="en-AU" sz="5400" kern="500">
                <a:solidFill>
                  <a:srgbClr val="5252CF"/>
                </a:solidFill>
                <a:latin typeface="Qanelas Soft ExtraBold Italic"/>
              </a:rPr>
              <a:t> 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A8B7D345-5586-4100-7196-B5E8FA1C4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086" y="578258"/>
            <a:ext cx="2914800" cy="13811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598804-3988-7395-9AEF-83FF550F042F}"/>
              </a:ext>
            </a:extLst>
          </p:cNvPr>
          <p:cNvCxnSpPr>
            <a:cxnSpLocks/>
          </p:cNvCxnSpPr>
          <p:nvPr/>
        </p:nvCxnSpPr>
        <p:spPr>
          <a:xfrm>
            <a:off x="0" y="1366206"/>
            <a:ext cx="9144000" cy="0"/>
          </a:xfrm>
          <a:prstGeom prst="line">
            <a:avLst/>
          </a:prstGeom>
          <a:ln w="19050">
            <a:solidFill>
              <a:srgbClr val="57E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A70C174-AA0B-3D00-573A-E37992A069B1}"/>
              </a:ext>
            </a:extLst>
          </p:cNvPr>
          <p:cNvSpPr txBox="1"/>
          <p:nvPr/>
        </p:nvSpPr>
        <p:spPr>
          <a:xfrm>
            <a:off x="11590929" y="9482734"/>
            <a:ext cx="3586797" cy="415498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AU" i="1">
                <a:solidFill>
                  <a:srgbClr val="5252CF"/>
                </a:solidFill>
              </a:rPr>
              <a:t>Image 10: Employer Survey Email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28F51-AD77-D127-AF3A-9EED6B178B55}"/>
              </a:ext>
            </a:extLst>
          </p:cNvPr>
          <p:cNvSpPr txBox="1"/>
          <p:nvPr/>
        </p:nvSpPr>
        <p:spPr>
          <a:xfrm>
            <a:off x="194078" y="587360"/>
            <a:ext cx="9435110" cy="784830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r>
              <a:rPr lang="en-AU" sz="4200" kern="500">
                <a:solidFill>
                  <a:srgbClr val="5252CF"/>
                </a:solidFill>
                <a:latin typeface="Calibri"/>
                <a:ea typeface="Calibri"/>
                <a:cs typeface="Calibri"/>
              </a:rPr>
              <a:t>Why Your Feedback Matters</a:t>
            </a:r>
            <a:endParaRPr lang="en-US" sz="4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8DE21-53E5-8459-9E33-0BE4E8281261}"/>
              </a:ext>
            </a:extLst>
          </p:cNvPr>
          <p:cNvSpPr txBox="1"/>
          <p:nvPr/>
        </p:nvSpPr>
        <p:spPr>
          <a:xfrm>
            <a:off x="403208" y="1827338"/>
            <a:ext cx="8740791" cy="67864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" lvl="1"/>
            <a:r>
              <a:rPr lang="en-AU" sz="270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When you download the employer handbook you will be emailed a link to complete an employer survey.  </a:t>
            </a:r>
            <a:endParaRPr lang="en-US" sz="2700"/>
          </a:p>
          <a:p>
            <a:pPr marL="85725" lvl="1"/>
            <a:endParaRPr lang="en-AU" sz="27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marL="85725" lvl="1"/>
            <a:r>
              <a:rPr lang="en-AU" sz="270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This survey allows us to:</a:t>
            </a:r>
            <a:endParaRPr lang="en-AU" sz="2700">
              <a:ea typeface="Calibri"/>
              <a:cs typeface="Calibri"/>
            </a:endParaRPr>
          </a:p>
          <a:p>
            <a:pPr marL="85725" lvl="1"/>
            <a:endParaRPr lang="en-AU" sz="27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marL="514350" lvl="1" indent="-428625">
              <a:buFont typeface="Wingdings" panose="05000000000000000000" pitchFamily="2" charset="2"/>
              <a:buChar char="ü"/>
            </a:pPr>
            <a:r>
              <a:rPr lang="en-AU" sz="270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Understand whether these challenges are being effectively addressed.</a:t>
            </a:r>
            <a:endParaRPr lang="en-US" sz="27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marL="514350" lvl="1" indent="-428625">
              <a:buFont typeface="Wingdings" panose="05000000000000000000" pitchFamily="2" charset="2"/>
              <a:buChar char="ü"/>
            </a:pPr>
            <a:endParaRPr lang="en-AU" sz="27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marL="514350" lvl="1" indent="-428625">
              <a:buFont typeface="Wingdings" panose="05000000000000000000" pitchFamily="2" charset="2"/>
              <a:buChar char="ü"/>
            </a:pPr>
            <a:r>
              <a:rPr lang="en-AU" sz="270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Help us refine and improve our resources. </a:t>
            </a:r>
          </a:p>
          <a:p>
            <a:pPr marL="514350" lvl="1" indent="-428625">
              <a:buFont typeface="Wingdings" panose="05000000000000000000" pitchFamily="2" charset="2"/>
              <a:buChar char="ü"/>
            </a:pPr>
            <a:endParaRPr lang="en-AU" sz="27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marL="514350" lvl="1" indent="-428625">
              <a:buFont typeface="Wingdings" panose="05000000000000000000" pitchFamily="2" charset="2"/>
              <a:buChar char="ü"/>
            </a:pPr>
            <a:r>
              <a:rPr lang="en-AU" sz="270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Helps us to ensure the toolkit continues to meet employer needs.</a:t>
            </a:r>
          </a:p>
          <a:p>
            <a:pPr marL="514350" lvl="1" indent="-428625">
              <a:buFont typeface="Wingdings" panose="05000000000000000000" pitchFamily="2" charset="2"/>
              <a:buChar char="ü"/>
            </a:pPr>
            <a:endParaRPr lang="en-AU" sz="270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  <a:p>
            <a:pPr marL="514350" lvl="1" indent="-428625">
              <a:buFont typeface="Wingdings" panose="05000000000000000000" pitchFamily="2" charset="2"/>
              <a:buChar char="ü"/>
            </a:pPr>
            <a:r>
              <a:rPr lang="en-AU" sz="270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Ensures that our resources continue to support organisations to build more inclusive workplaces which enable Deaf employees to thrive.</a:t>
            </a:r>
            <a:endParaRPr lang="en-AU" sz="2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03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52D39-747A-E005-7425-09EC093C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89723-3A85-4C6E-58B5-3B32A25227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4403463"/>
            <a:ext cx="14802262" cy="524797"/>
          </a:xfrm>
          <a:prstGeom prst="rect">
            <a:avLst/>
          </a:prstGeom>
        </p:spPr>
        <p:txBody>
          <a:bodyPr/>
          <a:lstStyle/>
          <a:p>
            <a:pPr indent="0">
              <a:buNone/>
            </a:pPr>
            <a:r>
              <a:rPr lang="en-AU" sz="6000">
                <a:solidFill>
                  <a:srgbClr val="6E297B"/>
                </a:solidFill>
                <a:latin typeface="Arial"/>
                <a:cs typeface="Arial"/>
              </a:rPr>
              <a:t>Discussion and Q &amp; A</a:t>
            </a:r>
            <a:br>
              <a:rPr lang="en-AU" sz="6000">
                <a:solidFill>
                  <a:srgbClr val="6E297B"/>
                </a:solidFill>
                <a:latin typeface="Arial"/>
                <a:cs typeface="Arial"/>
              </a:rPr>
            </a:br>
            <a:r>
              <a:rPr lang="en-AU" sz="6000">
                <a:solidFill>
                  <a:srgbClr val="6E297B"/>
                </a:solidFill>
                <a:latin typeface="Arial"/>
                <a:cs typeface="Arial"/>
              </a:rPr>
              <a:t> </a:t>
            </a:r>
            <a:br>
              <a:rPr lang="en-AU" sz="6000">
                <a:solidFill>
                  <a:srgbClr val="6E297B"/>
                </a:solidFill>
                <a:latin typeface="Arial"/>
                <a:cs typeface="Arial"/>
              </a:rPr>
            </a:br>
            <a:r>
              <a:rPr lang="en-AU" sz="4000">
                <a:solidFill>
                  <a:srgbClr val="6E297B"/>
                </a:solidFill>
                <a:latin typeface="Arial"/>
                <a:cs typeface="Arial"/>
              </a:rPr>
              <a:t>Facilitated by AusDN</a:t>
            </a:r>
            <a:endParaRPr lang="en-AU" sz="4000">
              <a:solidFill>
                <a:srgbClr val="6E2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66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27B28-91C2-9759-CCCF-0B2AA30EFD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2574663"/>
            <a:ext cx="14802262" cy="52479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4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B687121-E5AC-CD31-BE24-B09B5B1BDAE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3607816"/>
            <a:ext cx="15994957" cy="52479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800100" indent="-457200">
              <a:spcBef>
                <a:spcPts val="67"/>
              </a:spcBef>
              <a:spcAft>
                <a:spcPts val="800"/>
              </a:spcAft>
              <a:buFont typeface="Arial"/>
              <a:buChar char="•"/>
            </a:pPr>
            <a:r>
              <a:rPr lang="en-AU" b="1">
                <a:solidFill>
                  <a:srgbClr val="3D3D3D"/>
                </a:solidFill>
                <a:latin typeface="Arial"/>
                <a:cs typeface="Arial"/>
              </a:rPr>
              <a:t>Welcome and housekeeping notes</a:t>
            </a:r>
            <a:r>
              <a:rPr lang="en-US" b="1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– Sarah Wojciechowski, </a:t>
            </a:r>
            <a:r>
              <a:rPr lang="en-AU" err="1">
                <a:solidFill>
                  <a:srgbClr val="3D3D3D"/>
                </a:solidFill>
                <a:latin typeface="Arial"/>
                <a:cs typeface="Arial"/>
              </a:rPr>
              <a:t>AusDN</a:t>
            </a:r>
            <a:br>
              <a:rPr lang="en-AU">
                <a:solidFill>
                  <a:srgbClr val="3D3D3D"/>
                </a:solidFill>
                <a:latin typeface="Arial"/>
                <a:cs typeface="Arial"/>
              </a:rPr>
            </a:br>
            <a:endParaRPr lang="en-AU">
              <a:solidFill>
                <a:srgbClr val="3D3D3D"/>
              </a:solidFill>
              <a:latin typeface="Arial"/>
              <a:cs typeface="Arial"/>
            </a:endParaRPr>
          </a:p>
          <a:p>
            <a:pPr marL="685800" indent="-342900">
              <a:spcBef>
                <a:spcPts val="67"/>
              </a:spcBef>
              <a:spcAft>
                <a:spcPts val="800"/>
              </a:spcAft>
              <a:buFont typeface="Arial"/>
              <a:buChar char="•"/>
            </a:pPr>
            <a:r>
              <a:rPr lang="en-US" b="1">
                <a:solidFill>
                  <a:srgbClr val="3D3D3D"/>
                </a:solidFill>
                <a:latin typeface="Arial"/>
                <a:cs typeface="Arial"/>
              </a:rPr>
              <a:t>Introduction to guest speakers </a:t>
            </a: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– Sarah Wojciechowski, </a:t>
            </a:r>
            <a:r>
              <a:rPr lang="en-AU" err="1">
                <a:solidFill>
                  <a:srgbClr val="3D3D3D"/>
                </a:solidFill>
                <a:latin typeface="Arial"/>
                <a:cs typeface="Arial"/>
              </a:rPr>
              <a:t>AusDN</a:t>
            </a:r>
            <a:br>
              <a:rPr lang="en-US">
                <a:solidFill>
                  <a:srgbClr val="3D3D3D"/>
                </a:solidFill>
                <a:latin typeface="Arial"/>
                <a:cs typeface="Arial"/>
              </a:rPr>
            </a:br>
            <a:endParaRPr lang="en-US">
              <a:solidFill>
                <a:srgbClr val="3D3D3D"/>
              </a:solidFill>
              <a:latin typeface="Arial"/>
              <a:cs typeface="Arial"/>
            </a:endParaRPr>
          </a:p>
          <a:p>
            <a:pPr marL="685800" indent="-342900">
              <a:spcBef>
                <a:spcPts val="67"/>
              </a:spcBef>
              <a:spcAft>
                <a:spcPts val="800"/>
              </a:spcAft>
              <a:buFont typeface="Arial"/>
              <a:buChar char="•"/>
            </a:pPr>
            <a:r>
              <a:rPr lang="en-US" b="1">
                <a:solidFill>
                  <a:srgbClr val="3D3D3D"/>
                </a:solidFill>
                <a:latin typeface="Arial"/>
                <a:cs typeface="Arial"/>
              </a:rPr>
              <a:t>Discussion </a:t>
            </a: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–  Isabelle Swanston and Brent Phillips from Deaf Connect</a:t>
            </a:r>
            <a:br>
              <a:rPr lang="en-US"/>
            </a:br>
            <a:endParaRPr lang="en-US"/>
          </a:p>
          <a:p>
            <a:pPr marL="685800" indent="-342900">
              <a:spcBef>
                <a:spcPts val="67"/>
              </a:spcBef>
              <a:spcAft>
                <a:spcPts val="800"/>
              </a:spcAft>
              <a:buFont typeface="Arial"/>
              <a:buChar char="•"/>
            </a:pPr>
            <a:r>
              <a:rPr lang="en-US" b="1">
                <a:solidFill>
                  <a:srgbClr val="3D3D3D"/>
                </a:solidFill>
                <a:latin typeface="Arial"/>
                <a:cs typeface="Arial"/>
              </a:rPr>
              <a:t>Q &amp; A </a:t>
            </a: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– </a:t>
            </a:r>
            <a:r>
              <a:rPr lang="en-AU">
                <a:solidFill>
                  <a:srgbClr val="3D3D3D"/>
                </a:solidFill>
                <a:latin typeface="Arial"/>
                <a:cs typeface="Arial"/>
              </a:rPr>
              <a:t>Facilitated by </a:t>
            </a: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Sarah Wojciechowski, </a:t>
            </a:r>
            <a:r>
              <a:rPr lang="en-AU" err="1">
                <a:solidFill>
                  <a:srgbClr val="3D3D3D"/>
                </a:solidFill>
                <a:latin typeface="Arial"/>
                <a:cs typeface="Arial"/>
              </a:rPr>
              <a:t>AusDN</a:t>
            </a:r>
            <a:br>
              <a:rPr lang="en-AU">
                <a:solidFill>
                  <a:srgbClr val="3D3D3D"/>
                </a:solidFill>
                <a:latin typeface="Arial"/>
                <a:cs typeface="Arial"/>
              </a:rPr>
            </a:br>
            <a:endParaRPr lang="en-AU">
              <a:solidFill>
                <a:srgbClr val="3D3D3D"/>
              </a:solidFill>
              <a:latin typeface="Arial"/>
              <a:cs typeface="Arial"/>
            </a:endParaRPr>
          </a:p>
          <a:p>
            <a:pPr marL="685800" indent="-342900">
              <a:spcBef>
                <a:spcPts val="67"/>
              </a:spcBef>
              <a:spcAft>
                <a:spcPts val="800"/>
              </a:spcAft>
              <a:buFont typeface="Arial"/>
              <a:buChar char="•"/>
            </a:pPr>
            <a:r>
              <a:rPr lang="en-US" b="1">
                <a:solidFill>
                  <a:srgbClr val="3D3D3D"/>
                </a:solidFill>
                <a:latin typeface="Arial"/>
                <a:cs typeface="Arial"/>
              </a:rPr>
              <a:t>Wrap-up and close </a:t>
            </a: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– Sarah Wojciechowski, </a:t>
            </a:r>
            <a:r>
              <a:rPr lang="en-AU" err="1">
                <a:solidFill>
                  <a:srgbClr val="3D3D3D"/>
                </a:solidFill>
                <a:latin typeface="Arial"/>
                <a:cs typeface="Arial"/>
              </a:rPr>
              <a:t>AusDN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6050F-64D7-D801-2373-081547CBD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F2BB8-9AAD-0F44-1279-2510A9E552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2574663"/>
            <a:ext cx="14802262" cy="52479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4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features for this session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8E40292-2E2E-3B9B-63A6-1F9E0A9861C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3607816"/>
            <a:ext cx="14802262" cy="52479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r>
              <a:rPr lang="en-US" b="1">
                <a:solidFill>
                  <a:srgbClr val="3D3D3D"/>
                </a:solidFill>
                <a:latin typeface="Arial"/>
                <a:cs typeface="Arial"/>
              </a:rPr>
              <a:t>Live Captions</a:t>
            </a: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 are available through </a:t>
            </a:r>
            <a:r>
              <a:rPr lang="en-US" err="1">
                <a:solidFill>
                  <a:srgbClr val="3D3D3D"/>
                </a:solidFill>
                <a:latin typeface="Arial"/>
                <a:cs typeface="Arial"/>
              </a:rPr>
              <a:t>Captify</a:t>
            </a: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 </a:t>
            </a:r>
            <a:br>
              <a:rPr lang="en-US">
                <a:solidFill>
                  <a:srgbClr val="3D3D3D"/>
                </a:solidFill>
                <a:latin typeface="Arial"/>
                <a:cs typeface="Arial"/>
              </a:rPr>
            </a:br>
            <a:endParaRPr lang="en-US">
              <a:solidFill>
                <a:srgbClr val="3D3D3D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r>
              <a:rPr lang="en-US" b="1" err="1">
                <a:solidFill>
                  <a:srgbClr val="3D3D3D"/>
                </a:solidFill>
                <a:latin typeface="Arial"/>
                <a:cs typeface="Arial"/>
              </a:rPr>
              <a:t>Auslan</a:t>
            </a:r>
            <a:r>
              <a:rPr lang="en-US" b="1">
                <a:solidFill>
                  <a:srgbClr val="3D3D3D"/>
                </a:solidFill>
                <a:latin typeface="Arial"/>
                <a:cs typeface="Arial"/>
              </a:rPr>
              <a:t> Interpreters </a:t>
            </a: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are provided by Deaf Connect.</a:t>
            </a:r>
            <a:br>
              <a:rPr lang="en-US" sz="2800" b="1">
                <a:solidFill>
                  <a:srgbClr val="3D3D3D"/>
                </a:solidFill>
                <a:latin typeface="Arial"/>
                <a:cs typeface="Arial"/>
              </a:rPr>
            </a:br>
            <a:endParaRPr lang="en-US" sz="2800" b="1">
              <a:solidFill>
                <a:srgbClr val="3D3D3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74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3A5C6-A7BC-06CF-8CBD-AEA0D3BCD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E9AE3-CFB5-03D8-56D1-25D9FA8FBF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2574663"/>
            <a:ext cx="14802262" cy="52479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4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features for this session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0E4DC87-8351-0066-6117-7A769AA366F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81299" y="3607816"/>
            <a:ext cx="13751626" cy="52479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457200" lvl="1" indent="0">
              <a:buNone/>
            </a:pPr>
            <a:r>
              <a:rPr lang="en-US" sz="2800" b="1">
                <a:solidFill>
                  <a:srgbClr val="3D3D3D"/>
                </a:solidFill>
                <a:latin typeface="Arial"/>
                <a:cs typeface="Arial"/>
              </a:rPr>
              <a:t>To turn on Sign language mode</a:t>
            </a:r>
            <a:br>
              <a:rPr lang="en-US" sz="2800" b="1">
                <a:solidFill>
                  <a:srgbClr val="3D3D3D"/>
                </a:solidFill>
                <a:latin typeface="Arial"/>
                <a:cs typeface="Arial"/>
              </a:rPr>
            </a:br>
            <a:br>
              <a:rPr lang="en-US" sz="2800" b="1">
                <a:solidFill>
                  <a:srgbClr val="3D3D3D"/>
                </a:solidFill>
                <a:latin typeface="Arial"/>
                <a:cs typeface="Arial"/>
              </a:rPr>
            </a:br>
            <a:r>
              <a:rPr lang="en-US" sz="2800">
                <a:solidFill>
                  <a:srgbClr val="3D3D3D"/>
                </a:solidFill>
                <a:latin typeface="Arial"/>
                <a:cs typeface="Arial"/>
              </a:rPr>
              <a:t>1.</a:t>
            </a:r>
            <a:r>
              <a:rPr lang="en-US" sz="2800" b="1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rgbClr val="3D3D3D"/>
                </a:solidFill>
                <a:latin typeface="Arial"/>
                <a:cs typeface="Arial"/>
              </a:rPr>
              <a:t>In Teams on laptop or desktop, select </a:t>
            </a:r>
            <a:r>
              <a:rPr lang="en-US" sz="2800" b="1">
                <a:solidFill>
                  <a:srgbClr val="3D3D3D"/>
                </a:solidFill>
                <a:latin typeface="Arial"/>
                <a:cs typeface="Arial"/>
              </a:rPr>
              <a:t>More …</a:t>
            </a:r>
            <a:br>
              <a:rPr lang="en-US" sz="2800" b="1">
                <a:solidFill>
                  <a:srgbClr val="3D3D3D"/>
                </a:solidFill>
                <a:latin typeface="Arial"/>
                <a:cs typeface="Arial"/>
              </a:rPr>
            </a:br>
            <a:r>
              <a:rPr lang="en-US" sz="2800" b="1">
                <a:solidFill>
                  <a:srgbClr val="3D3D3D"/>
                </a:solidFill>
                <a:latin typeface="Arial"/>
                <a:cs typeface="Arial"/>
              </a:rPr>
              <a:t>(3 dots at the top right hand of the screen)</a:t>
            </a:r>
            <a:endParaRPr lang="en-US">
              <a:solidFill>
                <a:srgbClr val="3D3D3D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5BFE2AE-8ED0-18D4-35CA-14F0D2C4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9834" y="2593919"/>
            <a:ext cx="3748896" cy="6397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3EE4DDF-5E5E-B58E-07E0-897615154070}"/>
              </a:ext>
            </a:extLst>
          </p:cNvPr>
          <p:cNvSpPr/>
          <p:nvPr/>
        </p:nvSpPr>
        <p:spPr>
          <a:xfrm>
            <a:off x="11239817" y="2744376"/>
            <a:ext cx="1010074" cy="371272"/>
          </a:xfrm>
          <a:prstGeom prst="rightArrow">
            <a:avLst/>
          </a:prstGeom>
          <a:solidFill>
            <a:srgbClr val="6E297B"/>
          </a:solidFill>
          <a:ln>
            <a:solidFill>
              <a:srgbClr val="6E2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28FB2B-4812-164C-60FA-8E2BFC440BCA}"/>
              </a:ext>
            </a:extLst>
          </p:cNvPr>
          <p:cNvSpPr/>
          <p:nvPr/>
        </p:nvSpPr>
        <p:spPr>
          <a:xfrm>
            <a:off x="12407528" y="2593132"/>
            <a:ext cx="1086928" cy="793463"/>
          </a:xfrm>
          <a:prstGeom prst="rect">
            <a:avLst/>
          </a:prstGeom>
          <a:noFill/>
          <a:ln w="57150">
            <a:solidFill>
              <a:srgbClr val="6E2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69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3F568-6F25-07FB-8E38-A7379183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A617A80D-0281-9DC2-DE3E-43FAE6ED0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7428" y="4127331"/>
            <a:ext cx="6070300" cy="55388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9B231-97C7-3511-8927-200C392E434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2574663"/>
            <a:ext cx="14802262" cy="52479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4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features for this session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F2922B2-BC85-26E1-9D8E-546C22E29F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81299" y="3607816"/>
            <a:ext cx="6282046" cy="52479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457200" lvl="1" indent="0">
              <a:buNone/>
            </a:pPr>
            <a:r>
              <a:rPr lang="en-US" sz="2800">
                <a:solidFill>
                  <a:srgbClr val="3D3D3D"/>
                </a:solidFill>
                <a:latin typeface="Arial"/>
                <a:cs typeface="Arial"/>
              </a:rPr>
              <a:t>2. Select</a:t>
            </a:r>
            <a:r>
              <a:rPr lang="en-US" sz="2800" b="1">
                <a:solidFill>
                  <a:srgbClr val="3D3D3D"/>
                </a:solidFill>
                <a:latin typeface="Arial"/>
                <a:cs typeface="Arial"/>
              </a:rPr>
              <a:t> Settings &gt; Accessibility.</a:t>
            </a:r>
          </a:p>
          <a:p>
            <a:pPr marL="457200" lvl="1" indent="0">
              <a:buNone/>
            </a:pPr>
            <a:endParaRPr lang="en-US">
              <a:solidFill>
                <a:srgbClr val="3D3D3D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5312962-025B-3C47-817E-F5B9C53F3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005" y="4135537"/>
            <a:ext cx="6158541" cy="54887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C878A2D-8513-3DF1-BEB8-FF49E532C82E}"/>
              </a:ext>
            </a:extLst>
          </p:cNvPr>
          <p:cNvSpPr/>
          <p:nvPr/>
        </p:nvSpPr>
        <p:spPr>
          <a:xfrm rot="3413513">
            <a:off x="4597031" y="6783039"/>
            <a:ext cx="708150" cy="328140"/>
          </a:xfrm>
          <a:prstGeom prst="rightArrow">
            <a:avLst/>
          </a:prstGeom>
          <a:solidFill>
            <a:srgbClr val="6E297B"/>
          </a:solidFill>
          <a:ln>
            <a:solidFill>
              <a:srgbClr val="6E2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67358-8169-645F-EB78-BCA9EE3A54BC}"/>
              </a:ext>
            </a:extLst>
          </p:cNvPr>
          <p:cNvSpPr/>
          <p:nvPr/>
        </p:nvSpPr>
        <p:spPr>
          <a:xfrm>
            <a:off x="5245813" y="7321237"/>
            <a:ext cx="2968887" cy="510738"/>
          </a:xfrm>
          <a:prstGeom prst="rect">
            <a:avLst/>
          </a:prstGeom>
          <a:noFill/>
          <a:ln w="57150">
            <a:solidFill>
              <a:srgbClr val="6E2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F761C0-506C-1083-247B-564598BEEEB7}"/>
              </a:ext>
            </a:extLst>
          </p:cNvPr>
          <p:cNvSpPr/>
          <p:nvPr/>
        </p:nvSpPr>
        <p:spPr>
          <a:xfrm>
            <a:off x="8817428" y="7827608"/>
            <a:ext cx="2968887" cy="510738"/>
          </a:xfrm>
          <a:prstGeom prst="rect">
            <a:avLst/>
          </a:prstGeom>
          <a:noFill/>
          <a:ln w="57150">
            <a:solidFill>
              <a:srgbClr val="6E2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8317AB8-D4CA-EB9F-1DC4-9FF03EBCB503}"/>
              </a:ext>
            </a:extLst>
          </p:cNvPr>
          <p:cNvSpPr/>
          <p:nvPr/>
        </p:nvSpPr>
        <p:spPr>
          <a:xfrm rot="7195996">
            <a:off x="10183010" y="7254153"/>
            <a:ext cx="708150" cy="328140"/>
          </a:xfrm>
          <a:prstGeom prst="rightArrow">
            <a:avLst/>
          </a:prstGeom>
          <a:solidFill>
            <a:srgbClr val="6E297B"/>
          </a:solidFill>
          <a:ln>
            <a:solidFill>
              <a:srgbClr val="6E2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073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F2859-9537-5FFD-4372-D62A69AA9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5B518BD8-AB07-B182-683C-361F9E1E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1060" y="2722798"/>
            <a:ext cx="5301111" cy="58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F7D8D-56D3-802E-2A95-181440197D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2574663"/>
            <a:ext cx="14802262" cy="52479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4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features for this session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D5390E5-F2B6-048E-0F40-C1C65FE9F8E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81299" y="3607816"/>
            <a:ext cx="8495898" cy="26814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457200" lvl="1" indent="0">
              <a:buNone/>
            </a:pPr>
            <a:r>
              <a:rPr lang="en-US" sz="2800">
                <a:solidFill>
                  <a:srgbClr val="3D3D3D"/>
                </a:solidFill>
                <a:latin typeface="Arial"/>
                <a:cs typeface="Arial"/>
              </a:rPr>
              <a:t>3. Turn on </a:t>
            </a:r>
            <a:r>
              <a:rPr lang="en-US" sz="2800" b="1">
                <a:solidFill>
                  <a:srgbClr val="3D3D3D"/>
                </a:solidFill>
                <a:latin typeface="Arial"/>
                <a:cs typeface="Arial"/>
              </a:rPr>
              <a:t>Sign language mode</a:t>
            </a:r>
            <a:r>
              <a:rPr lang="en-US" sz="2800">
                <a:solidFill>
                  <a:srgbClr val="3D3D3D"/>
                </a:solidFill>
                <a:latin typeface="Arial"/>
                <a:cs typeface="Arial"/>
              </a:rPr>
              <a:t> toggle button and select </a:t>
            </a:r>
            <a:r>
              <a:rPr lang="en-US" sz="2800" b="1">
                <a:solidFill>
                  <a:srgbClr val="3D3D3D"/>
                </a:solidFill>
                <a:latin typeface="Arial"/>
                <a:cs typeface="Arial"/>
              </a:rPr>
              <a:t>Signer</a:t>
            </a:r>
            <a:r>
              <a:rPr lang="en-US" sz="2800">
                <a:solidFill>
                  <a:srgbClr val="3D3D3D"/>
                </a:solidFill>
                <a:latin typeface="Arial"/>
                <a:cs typeface="Arial"/>
              </a:rPr>
              <a:t> </a:t>
            </a:r>
            <a:endParaRPr lang="en-US" sz="2800" b="1">
              <a:solidFill>
                <a:srgbClr val="3D3D3D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>
              <a:solidFill>
                <a:srgbClr val="3D3D3D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EEDC558-5304-7D95-251C-2415CC7613AC}"/>
              </a:ext>
            </a:extLst>
          </p:cNvPr>
          <p:cNvSpPr/>
          <p:nvPr/>
        </p:nvSpPr>
        <p:spPr>
          <a:xfrm rot="3413513">
            <a:off x="15081361" y="3694972"/>
            <a:ext cx="880678" cy="414404"/>
          </a:xfrm>
          <a:prstGeom prst="rightArrow">
            <a:avLst/>
          </a:prstGeom>
          <a:solidFill>
            <a:srgbClr val="6E297B"/>
          </a:solidFill>
          <a:ln>
            <a:solidFill>
              <a:srgbClr val="6E2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ACFD0-7A9B-2F2E-A3A2-581E6787050E}"/>
              </a:ext>
            </a:extLst>
          </p:cNvPr>
          <p:cNvSpPr/>
          <p:nvPr/>
        </p:nvSpPr>
        <p:spPr>
          <a:xfrm>
            <a:off x="11384192" y="4388581"/>
            <a:ext cx="5301111" cy="661700"/>
          </a:xfrm>
          <a:prstGeom prst="rect">
            <a:avLst/>
          </a:prstGeom>
          <a:noFill/>
          <a:ln w="57150">
            <a:solidFill>
              <a:srgbClr val="6E2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35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5E512-77D2-D9DD-2ED6-6B2126714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647627-49B9-D600-747D-35DB5CF79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38" y="5309527"/>
            <a:ext cx="11264809" cy="844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7550D-046B-F03B-7B02-1398454861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2574663"/>
            <a:ext cx="14802262" cy="52479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4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features for this session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2C395E2-AE2A-1E60-FD83-4F909BCC6C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81299" y="3607816"/>
            <a:ext cx="14802262" cy="423415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1"/>
            <a:r>
              <a:rPr lang="en-US" sz="2800" b="1">
                <a:solidFill>
                  <a:srgbClr val="3D3D3D"/>
                </a:solidFill>
                <a:latin typeface="Arial"/>
                <a:cs typeface="Arial"/>
              </a:rPr>
              <a:t>Pop out feature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3D3D3D"/>
                </a:solidFill>
                <a:latin typeface="Arial"/>
                <a:cs typeface="Arial"/>
              </a:rPr>
              <a:t>Select the pop out button and content will open in a separate window, allowing you to view it without blocking the main meeting view. </a:t>
            </a:r>
          </a:p>
          <a:p>
            <a:pPr marL="457200" lvl="1" indent="0">
              <a:buNone/>
            </a:pPr>
            <a:endParaRPr lang="en-US" sz="280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>
                <a:solidFill>
                  <a:srgbClr val="3D3D3D"/>
                </a:solidFill>
                <a:latin typeface="Arial"/>
                <a:cs typeface="Arial"/>
              </a:rPr>
              <a:t>Recording: </a:t>
            </a:r>
            <a:r>
              <a:rPr lang="en-US" sz="2800">
                <a:solidFill>
                  <a:srgbClr val="3D3D3D"/>
                </a:solidFill>
                <a:latin typeface="Arial"/>
                <a:cs typeface="Arial"/>
              </a:rPr>
              <a:t>This webinar will be recorded and will be shared with the transcript</a:t>
            </a:r>
            <a:br>
              <a:rPr lang="en-US" sz="2800">
                <a:latin typeface="Arial"/>
                <a:cs typeface="Arial"/>
              </a:rPr>
            </a:br>
            <a:r>
              <a:rPr lang="en-US" sz="2800">
                <a:solidFill>
                  <a:srgbClr val="3D3D3D"/>
                </a:solidFill>
                <a:latin typeface="Arial"/>
                <a:cs typeface="Arial"/>
              </a:rPr>
              <a:t>to all registered attendees.</a:t>
            </a:r>
            <a:endParaRPr lang="en-US" sz="280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12FB825-B86B-1EC3-531C-65C65F36CFA8}"/>
              </a:ext>
            </a:extLst>
          </p:cNvPr>
          <p:cNvSpPr/>
          <p:nvPr/>
        </p:nvSpPr>
        <p:spPr>
          <a:xfrm rot="8605236">
            <a:off x="3320770" y="5167023"/>
            <a:ext cx="665018" cy="285008"/>
          </a:xfrm>
          <a:prstGeom prst="rightArrow">
            <a:avLst/>
          </a:prstGeom>
          <a:solidFill>
            <a:srgbClr val="6E297B"/>
          </a:solidFill>
          <a:ln>
            <a:solidFill>
              <a:srgbClr val="6E2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5B661-9A7F-30AB-6775-9FD71BF3D410}"/>
              </a:ext>
            </a:extLst>
          </p:cNvPr>
          <p:cNvSpPr/>
          <p:nvPr/>
        </p:nvSpPr>
        <p:spPr>
          <a:xfrm>
            <a:off x="2206471" y="5219318"/>
            <a:ext cx="1094870" cy="1001528"/>
          </a:xfrm>
          <a:prstGeom prst="rect">
            <a:avLst/>
          </a:prstGeom>
          <a:noFill/>
          <a:ln w="57150">
            <a:solidFill>
              <a:srgbClr val="6E29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50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DE30A-4E70-1314-26B9-D64DE3281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6856B-E7DD-0740-2422-7BE4963D4A8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2574663"/>
            <a:ext cx="14802262" cy="524797"/>
          </a:xfrm>
          <a:prstGeom prst="rect">
            <a:avLst/>
          </a:prstGeom>
        </p:spPr>
        <p:txBody>
          <a:bodyPr/>
          <a:lstStyle/>
          <a:p>
            <a:pPr indent="0">
              <a:buNone/>
            </a:pPr>
            <a:r>
              <a:rPr lang="en-AU" sz="4000">
                <a:solidFill>
                  <a:srgbClr val="3D3D3D"/>
                </a:solidFill>
                <a:latin typeface="Arial"/>
                <a:cs typeface="Arial"/>
              </a:rPr>
              <a:t>Housekeeping notes</a:t>
            </a:r>
            <a:endParaRPr lang="en-AU" sz="400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99960A8-5E70-18C2-0522-F26DD7BBFAB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938" y="3607816"/>
            <a:ext cx="14802262" cy="52479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r>
              <a:rPr lang="en-US" b="1">
                <a:solidFill>
                  <a:srgbClr val="3D3D3D"/>
                </a:solidFill>
                <a:latin typeface="Arial"/>
                <a:cs typeface="Arial"/>
              </a:rPr>
              <a:t>Chat &amp; Q&amp;A: </a:t>
            </a: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Chat and Q&amp;A will be monitored. Please add questions for Sarah and our panelists into the Q &amp; A and upvote those that you want answered. If we don’t get to your question, we will share a FAQ after the event.</a:t>
            </a:r>
            <a:br>
              <a:rPr lang="en-US">
                <a:solidFill>
                  <a:srgbClr val="3D3D3D"/>
                </a:solidFill>
                <a:latin typeface="Arial"/>
                <a:cs typeface="Arial"/>
              </a:rPr>
            </a:br>
            <a:endParaRPr lang="en-US">
              <a:solidFill>
                <a:srgbClr val="3D3D3D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7"/>
              </a:spcBef>
              <a:spcAft>
                <a:spcPts val="800"/>
              </a:spcAft>
            </a:pPr>
            <a:r>
              <a:rPr lang="en-US" b="1">
                <a:solidFill>
                  <a:srgbClr val="3D3D3D"/>
                </a:solidFill>
                <a:latin typeface="Arial"/>
                <a:cs typeface="Arial"/>
              </a:rPr>
              <a:t>Technical issues: </a:t>
            </a: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If you encounter technical issues during the webinar, please</a:t>
            </a:r>
            <a:br>
              <a:rPr lang="en-US">
                <a:solidFill>
                  <a:srgbClr val="3D3D3D"/>
                </a:solidFill>
                <a:latin typeface="Arial"/>
                <a:cs typeface="Arial"/>
              </a:rPr>
            </a:br>
            <a:r>
              <a:rPr lang="en-US">
                <a:solidFill>
                  <a:srgbClr val="3D3D3D"/>
                </a:solidFill>
                <a:latin typeface="Arial"/>
                <a:cs typeface="Arial"/>
              </a:rPr>
              <a:t>note that we will be sending everyone the recording and transcript.</a:t>
            </a:r>
          </a:p>
        </p:txBody>
      </p:sp>
    </p:spTree>
    <p:extLst>
      <p:ext uri="{BB962C8B-B14F-4D97-AF65-F5344CB8AC3E}">
        <p14:creationId xmlns:p14="http://schemas.microsoft.com/office/powerpoint/2010/main" val="364493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BAE8F4F60FE4ABF87340F89E8B81B" ma:contentTypeVersion="23" ma:contentTypeDescription="Create a new document." ma:contentTypeScope="" ma:versionID="631adccbc4aa14fb902912652dc53892">
  <xsd:schema xmlns:xsd="http://www.w3.org/2001/XMLSchema" xmlns:xs="http://www.w3.org/2001/XMLSchema" xmlns:p="http://schemas.microsoft.com/office/2006/metadata/properties" xmlns:ns1="http://schemas.microsoft.com/sharepoint/v3" xmlns:ns2="30338016-c1d6-4fdb-b00f-adf827b88ff7" xmlns:ns3="6dc0d04f-edfa-487b-9770-7cfd4c6ed37d" targetNamespace="http://schemas.microsoft.com/office/2006/metadata/properties" ma:root="true" ma:fieldsID="99cb0f694109a18e571cdc2d0f2057b7" ns1:_="" ns2:_="" ns3:_="">
    <xsd:import namespace="http://schemas.microsoft.com/sharepoint/v3"/>
    <xsd:import namespace="30338016-c1d6-4fdb-b00f-adf827b88ff7"/>
    <xsd:import namespace="6dc0d04f-edfa-487b-9770-7cfd4c6ed37d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8016-c1d6-4fdb-b00f-adf827b88ff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403ae607-e6bb-444c-82eb-582b60818df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2aa6173-eaf2-40c1-969e-929077592c82}" ma:internalName="TaxCatchAll" ma:showField="CatchAllData" ma:web="30338016-c1d6-4fdb-b00f-adf827b88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0d04f-edfa-487b-9770-7cfd4c6ed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03ae607-e6bb-444c-82eb-582b60818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dc0d04f-edfa-487b-9770-7cfd4c6ed37d">
      <Terms xmlns="http://schemas.microsoft.com/office/infopath/2007/PartnerControls"/>
    </lcf76f155ced4ddcb4097134ff3c332f>
    <TaxCatchAll xmlns="30338016-c1d6-4fdb-b00f-adf827b88ff7" xsi:nil="true"/>
    <_ip_UnifiedCompliancePolicyProperties xmlns="http://schemas.microsoft.com/sharepoint/v3" xsi:nil="true"/>
    <TaxKeywordTaxHTField xmlns="30338016-c1d6-4fdb-b00f-adf827b88ff7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54982636-7FDB-417A-8E22-3C956DFBFB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B069A-810F-47BD-A93E-456D563E79AB}">
  <ds:schemaRefs>
    <ds:schemaRef ds:uri="30338016-c1d6-4fdb-b00f-adf827b88ff7"/>
    <ds:schemaRef ds:uri="6dc0d04f-edfa-487b-9770-7cfd4c6ed3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1DA7AE-861E-4B3C-959A-E5AD1F128B30}">
  <ds:schemaRefs>
    <ds:schemaRef ds:uri="30338016-c1d6-4fdb-b00f-adf827b88ff7"/>
    <ds:schemaRef ds:uri="6dc0d04f-edfa-487b-9770-7cfd4c6ed3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cff06a95-30ba-4359-8386-ee76489186f7}" enabled="1" method="Standard" siteId="{1ce6baa1-e79d-4c5a-87e4-4a198f3c43b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AusDN%20master%20powerpoint%20template_Feb%202026</Template>
  <Application>Microsoft Office PowerPoint</Application>
  <PresentationFormat>Custom</PresentationFormat>
  <Slides>24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Van Os-Schmitt</dc:creator>
  <cp:revision>1</cp:revision>
  <cp:lastPrinted>2026-01-15T05:48:56Z</cp:lastPrinted>
  <dcterms:created xsi:type="dcterms:W3CDTF">2026-02-16T22:23:09Z</dcterms:created>
  <dcterms:modified xsi:type="dcterms:W3CDTF">2026-02-26T01:03:11Z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0x010100133BAE8F4F60FE4ABF87340F89E8B81B</vt:lpwstr>
  </property>
</Properties>
</file>