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7" r:id="rId5"/>
    <p:sldId id="288" r:id="rId6"/>
    <p:sldId id="414" r:id="rId7"/>
    <p:sldId id="415" r:id="rId8"/>
    <p:sldId id="416" r:id="rId9"/>
    <p:sldId id="417" r:id="rId10"/>
    <p:sldId id="297" r:id="rId11"/>
    <p:sldId id="418" r:id="rId12"/>
    <p:sldId id="419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695C5411-A5AA-4343-ADD9-40FD72F652C2}">
          <p14:sldIdLst/>
        </p14:section>
        <p14:section name="Slide templates" id="{8A801117-E703-4881-9282-7F396AEAC5FA}">
          <p14:sldIdLst>
            <p14:sldId id="287"/>
            <p14:sldId id="288"/>
            <p14:sldId id="414"/>
            <p14:sldId id="415"/>
            <p14:sldId id="416"/>
            <p14:sldId id="417"/>
            <p14:sldId id="297"/>
            <p14:sldId id="418"/>
            <p14:sldId id="419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E297B"/>
    <a:srgbClr val="3D3D3D"/>
    <a:srgbClr val="FAFAFA"/>
    <a:srgbClr val="B02025"/>
    <a:srgbClr val="C11040"/>
    <a:srgbClr val="1D7A85"/>
    <a:srgbClr val="C53B0D"/>
    <a:srgbClr val="BB3200"/>
    <a:srgbClr val="5C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AAE59-C482-4706-80C9-C05A55CC7360}" v="16" dt="2025-09-23T04:21:17.881"/>
    <p1510:client id="{D93236C5-A967-4EC3-B1EC-31F74BDE647D}" v="5" dt="2025-09-24T01:40:15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7900" autoAdjust="0"/>
  </p:normalViewPr>
  <p:slideViewPr>
    <p:cSldViewPr snapToGrid="0">
      <p:cViewPr varScale="1">
        <p:scale>
          <a:sx n="99" d="100"/>
          <a:sy n="99" d="100"/>
        </p:scale>
        <p:origin x="10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08"/>
    </p:cViewPr>
  </p:sorterViewPr>
  <p:notesViewPr>
    <p:cSldViewPr snapToGrid="0">
      <p:cViewPr varScale="1">
        <p:scale>
          <a:sx n="84" d="100"/>
          <a:sy n="84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Van Os-Schmitt" userId="be8d0a49-d5c8-4552-abb0-d8f61a567b05" providerId="ADAL" clId="{267AC205-CAA1-4F5E-AB96-46855F627C0F}"/>
    <pc:docChg chg="custSel addSld modSld sldOrd modSection">
      <pc:chgData name="Emilie Van Os-Schmitt" userId="be8d0a49-d5c8-4552-abb0-d8f61a567b05" providerId="ADAL" clId="{267AC205-CAA1-4F5E-AB96-46855F627C0F}" dt="2025-09-24T01:41:30.100" v="239" actId="14100"/>
      <pc:docMkLst>
        <pc:docMk/>
      </pc:docMkLst>
      <pc:sldChg chg="addSp modSp add mod ord">
        <pc:chgData name="Emilie Van Os-Schmitt" userId="be8d0a49-d5c8-4552-abb0-d8f61a567b05" providerId="ADAL" clId="{267AC205-CAA1-4F5E-AB96-46855F627C0F}" dt="2025-09-24T01:41:30.100" v="239" actId="14100"/>
        <pc:sldMkLst>
          <pc:docMk/>
          <pc:sldMk cId="1521738885" sldId="419"/>
        </pc:sldMkLst>
        <pc:spChg chg="mod">
          <ac:chgData name="Emilie Van Os-Schmitt" userId="be8d0a49-d5c8-4552-abb0-d8f61a567b05" providerId="ADAL" clId="{267AC205-CAA1-4F5E-AB96-46855F627C0F}" dt="2025-09-24T01:41:30.100" v="239" actId="14100"/>
          <ac:spMkLst>
            <pc:docMk/>
            <pc:sldMk cId="1521738885" sldId="419"/>
            <ac:spMk id="11" creationId="{80682A75-A3C7-5423-758C-877F6EA20018}"/>
          </ac:spMkLst>
        </pc:spChg>
        <pc:picChg chg="add mod">
          <ac:chgData name="Emilie Van Os-Schmitt" userId="be8d0a49-d5c8-4552-abb0-d8f61a567b05" providerId="ADAL" clId="{267AC205-CAA1-4F5E-AB96-46855F627C0F}" dt="2025-09-24T01:40:38.921" v="226" actId="1076"/>
          <ac:picMkLst>
            <pc:docMk/>
            <pc:sldMk cId="1521738885" sldId="419"/>
            <ac:picMk id="5" creationId="{696F8490-B001-830B-A42F-9789FF3CEDB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1A744E-20A3-CEBE-7C60-E72DFF2103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433A4-40F0-DBF0-FE9D-CBDBF9034B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5B2DA-2DB7-4F13-93A9-76B5764F60F1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E6B6-5CC8-EC97-8333-128C83BFC7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61E47-FC0D-F896-9D90-0A9B2085E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90B78-45F3-4BE1-8233-76685D042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22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4187-C725-4376-983F-AD66D186DA8D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F7666-9F02-4123-A0CE-B0B801416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00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Intopia">
            <a:extLst>
              <a:ext uri="{FF2B5EF4-FFF2-40B4-BE49-F238E27FC236}">
                <a16:creationId xmlns:a16="http://schemas.microsoft.com/office/drawing/2014/main" id="{978E5DB1-DF45-B22F-69E1-AF18D2D8A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941" y="898163"/>
            <a:ext cx="3000568" cy="148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1CEB1-58B0-BFAE-8D0C-1B235A80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83187"/>
            <a:ext cx="10515600" cy="1014053"/>
          </a:xfrm>
        </p:spPr>
        <p:txBody>
          <a:bodyPr anchor="t">
            <a:normAutofit/>
          </a:bodyPr>
          <a:lstStyle>
            <a:lvl1pPr>
              <a:defRPr sz="6000">
                <a:solidFill>
                  <a:srgbClr val="BB3200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7E1454-8A34-338A-48F7-A4757AE29D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838897"/>
            <a:ext cx="5178425" cy="52964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Signika Medium" pitchFamily="2" charset="0"/>
              </a:defRPr>
            </a:lvl1pPr>
          </a:lstStyle>
          <a:p>
            <a:pPr lvl="0"/>
            <a:r>
              <a:rPr lang="en-US" dirty="0"/>
              <a:t>Sub title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87BAAA-46DF-048D-1B1B-35881861B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008850"/>
            <a:ext cx="3429000" cy="455613"/>
          </a:xfrm>
        </p:spPr>
        <p:txBody>
          <a:bodyPr/>
          <a:lstStyle>
            <a:lvl1pPr marL="0" indent="0">
              <a:buNone/>
              <a:defRPr>
                <a:solidFill>
                  <a:srgbClr val="BB3200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AU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47C6530-85FE-21B0-C13E-280E7850C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621624"/>
            <a:ext cx="3429000" cy="455613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 dirty="0"/>
              <a:t>Role</a:t>
            </a:r>
            <a:endParaRPr lang="en-AU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E8755A8-8FC9-640D-3B08-0FEE6C755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5013611"/>
            <a:ext cx="3429000" cy="455613"/>
          </a:xfrm>
        </p:spPr>
        <p:txBody>
          <a:bodyPr/>
          <a:lstStyle>
            <a:lvl1pPr marL="0" indent="0">
              <a:buNone/>
              <a:defRPr>
                <a:solidFill>
                  <a:srgbClr val="BB3200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A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A503182-0EBD-7A08-2F36-EC130017F6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626385"/>
            <a:ext cx="3429000" cy="455613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 dirty="0"/>
              <a:t>Role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95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poin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6F62E-1091-D096-E0C2-341B801D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40" y="1264767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F031DB8-E602-9CCC-18ED-27A41601EE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940" y="2807474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182830-C110-637C-F8EB-F74E0571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947" y="2733215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49AACA-5570-FA44-DC23-E9DCF1725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940" y="3497003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ED920A-3BCB-AF1B-2BF3-BA63332126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25947" y="3422744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2C39E7F-2800-80A4-7F5A-6782D57CE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5940" y="4164108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7BCF77-D1AF-A7DE-B4C2-AD97C4FF1F6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25947" y="4089849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C8965ED-20DC-CCCC-B678-6FE4DA2A64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5940" y="4828565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BA16A3B-0EFB-7167-48C9-BAA3729A25D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25947" y="4754306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A34B3E-55FC-48B7-A75E-A1C9ADB7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4EEFF57-DB88-249B-C813-90A4CC9EAB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95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points vertical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1F35AAB0-5AEA-0430-F8C0-B451A348BEC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5940" y="1532262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689220-ADC9-CD58-FCA3-6992ECA799E5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325947" y="1458003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1E77B09-19F9-2868-FC65-B0848B5076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940" y="2208775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EE52CE-081A-5457-D253-1556ACA4734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325947" y="2134516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F031DB8-E602-9CCC-18ED-27A41601EE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940" y="2885288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182830-C110-637C-F8EB-F74E0571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947" y="2811029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49AACA-5570-FA44-DC23-E9DCF1725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940" y="3561801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ED920A-3BCB-AF1B-2BF3-BA63332126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25947" y="3487542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2C39E7F-2800-80A4-7F5A-6782D57CE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5940" y="4238314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7BCF77-D1AF-A7DE-B4C2-AD97C4FF1F6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25947" y="4164055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C8965ED-20DC-CCCC-B678-6FE4DA2A64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5940" y="4914825"/>
            <a:ext cx="514350" cy="5159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X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BA16A3B-0EFB-7167-48C9-BAA3729A25D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25947" y="4840566"/>
            <a:ext cx="6930078" cy="6644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012A94-B250-4779-FD76-36031BD25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F2D8589-FDA1-2A0C-33C0-77CBC0ECCC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90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DDC0-9A99-7DC1-15A8-1D89D7EB4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35048"/>
            <a:ext cx="8886825" cy="1325563"/>
          </a:xfrm>
        </p:spPr>
        <p:txBody>
          <a:bodyPr anchor="b"/>
          <a:lstStyle>
            <a:lvl1pPr>
              <a:defRPr>
                <a:solidFill>
                  <a:srgbClr val="BB3200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46C48E-392F-F28D-2D01-51B4700EF1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88597"/>
            <a:ext cx="7650163" cy="25475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D112C0-50EC-2949-9516-ADD259E64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6128364"/>
            <a:ext cx="7650163" cy="36830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Reference</a:t>
            </a:r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C086F4-CB71-0C2E-8F05-1C673DA3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E142133-DFF6-9958-5CAF-21E29553D3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727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DDC0-9A99-7DC1-15A8-1D89D7EB4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1335"/>
            <a:ext cx="8886825" cy="770587"/>
          </a:xfrm>
        </p:spPr>
        <p:txBody>
          <a:bodyPr anchor="b"/>
          <a:lstStyle>
            <a:lvl1pPr>
              <a:defRPr>
                <a:solidFill>
                  <a:srgbClr val="BB3200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46C48E-392F-F28D-2D01-51B4700EF1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14884"/>
            <a:ext cx="4543467" cy="37527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D112C0-50EC-2949-9516-ADD259E64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6128364"/>
            <a:ext cx="7650163" cy="36830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Reference</a:t>
            </a:r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C086F4-CB71-0C2E-8F05-1C673DA3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E142133-DFF6-9958-5CAF-21E29553D3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C6A78-ED2C-F07C-E89D-225476EDF6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131922"/>
            <a:ext cx="8910638" cy="534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Subtitle</a:t>
            </a:r>
            <a:endParaRPr lang="en-AU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1069571-6961-F6CA-ED06-CDF2D667ED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69615" y="1914884"/>
            <a:ext cx="4543467" cy="37527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8129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E8CBAF-70CB-F557-8C51-BCEF9B5DC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44467"/>
            <a:ext cx="5133975" cy="1325563"/>
          </a:xfrm>
        </p:spPr>
        <p:txBody>
          <a:bodyPr anchor="b"/>
          <a:lstStyle>
            <a:lvl1pPr>
              <a:defRPr>
                <a:solidFill>
                  <a:srgbClr val="BB3200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356B85-D36C-F5D4-918F-3DD777A65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98018"/>
            <a:ext cx="5133975" cy="2677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EE02BA-9BA9-497B-BB7C-4216D2AD3E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975" y="1243855"/>
            <a:ext cx="5076825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Picture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24B3E0E-D10F-1511-B7B4-71F6ADBD2C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6128364"/>
            <a:ext cx="7650163" cy="36830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Reference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9F3F8C-19EC-3F8F-3544-33A09B9DE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95B706C-4FC2-21FD-9DA7-1F7D8A5A5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286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E8CBAF-70CB-F557-8C51-BCEF9B5DC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1243854"/>
            <a:ext cx="5133975" cy="1325563"/>
          </a:xfrm>
        </p:spPr>
        <p:txBody>
          <a:bodyPr anchor="b"/>
          <a:lstStyle>
            <a:lvl1pPr>
              <a:defRPr>
                <a:solidFill>
                  <a:srgbClr val="BB3200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356B85-D36C-F5D4-918F-3DD777A65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9825" y="2797405"/>
            <a:ext cx="5133975" cy="2677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EE02BA-9BA9-497B-BB7C-4216D2AD3E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1243854"/>
            <a:ext cx="5076825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Picture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842E25B-4545-8AB1-BEFE-EEA223514A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6128364"/>
            <a:ext cx="7650163" cy="36830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Reference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8EF840E-CFF1-076F-BB82-CCF52157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FD420D-0D88-9F17-9566-188B5CE64E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913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E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4B02-2D24-2A14-6C0B-475099ACF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2128"/>
            <a:ext cx="4588251" cy="2219642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short heading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9010EC-E606-332B-FEF7-1A8124BD9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12805"/>
            <a:ext cx="4588251" cy="15033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paragraph text</a:t>
            </a:r>
            <a:endParaRPr lang="en-A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2F9037-60B9-5E47-5B0D-389CAA59E3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842" y="1318358"/>
            <a:ext cx="1151932" cy="11519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AU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F24FF33-B8ED-3292-EA9D-5F5E22F8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9497" y="1318873"/>
            <a:ext cx="3683000" cy="11430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paragraph text</a:t>
            </a:r>
            <a:endParaRPr lang="en-AU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64834C7-A53F-3893-E07B-A0C63A528B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39842" y="2880246"/>
            <a:ext cx="1151932" cy="11519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AU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4BB28CE-BCE6-B654-4D08-5E779B0930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497" y="2880761"/>
            <a:ext cx="3683000" cy="11430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paragraph text</a:t>
            </a:r>
            <a:endParaRPr lang="en-AU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5E59E64D-611E-CEB1-BB85-430808EEC1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39842" y="4441619"/>
            <a:ext cx="1151932" cy="11519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AU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47783BE-3E8E-AC6D-B784-5751E3B11B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497" y="4442134"/>
            <a:ext cx="3683000" cy="11430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paragraph text</a:t>
            </a:r>
            <a:endParaRPr lang="en-A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19E516-3DE9-3844-D0E2-4209C084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90374" y="-4797673"/>
            <a:ext cx="16453345" cy="16453345"/>
          </a:xfrm>
          <a:prstGeom prst="ellipse">
            <a:avLst/>
          </a:prstGeom>
          <a:noFill/>
          <a:ln w="38100">
            <a:solidFill>
              <a:srgbClr val="5C5858">
                <a:alpha val="53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86B845B-1350-F957-9048-09431561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FF5DC8-168E-2383-CA5B-D426E33A2C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215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E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AB65AE4-BD37-EBB1-5F4B-164BC4F9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54B02-2D24-2A14-6C0B-475099ACF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18358"/>
            <a:ext cx="4588251" cy="2219642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short heading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9010EC-E606-332B-FEF7-1A8124BD9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6732"/>
            <a:ext cx="4588251" cy="15033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paragraph text</a:t>
            </a:r>
            <a:endParaRPr lang="en-A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2F9037-60B9-5E47-5B0D-389CAA59E3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842" y="1318358"/>
            <a:ext cx="1151932" cy="11519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AU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F24FF33-B8ED-3292-EA9D-5F5E22F8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9497" y="1318873"/>
            <a:ext cx="3683000" cy="11430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paragraph text</a:t>
            </a:r>
            <a:endParaRPr lang="en-AU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64834C7-A53F-3893-E07B-A0C63A528B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39842" y="2880246"/>
            <a:ext cx="1151932" cy="11519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AU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4BB28CE-BCE6-B654-4D08-5E779B0930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497" y="2880761"/>
            <a:ext cx="3683000" cy="11430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paragraph text</a:t>
            </a:r>
            <a:endParaRPr lang="en-AU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5E59E64D-611E-CEB1-BB85-430808EEC1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39842" y="4441619"/>
            <a:ext cx="1151932" cy="115193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AU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47783BE-3E8E-AC6D-B784-5751E3B11B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497" y="4442134"/>
            <a:ext cx="3683000" cy="11430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paragraph text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42E45F5-A345-3610-73DD-1083E1E7D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243" y="6227634"/>
            <a:ext cx="399715" cy="417415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F73B90F-4D65-B139-7F1C-47F4346C35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6315075"/>
            <a:ext cx="2029160" cy="291874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591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E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AAAD-F02F-017F-8D48-C9BD17E86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2110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25F10-ED09-6453-9DFE-CC327CD5A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0077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11AFCD-EDEC-6335-4474-850C1DF77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005DAA-68C8-787D-1E12-C96E0C4D2F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9497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BB3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EF31-19C2-CFBD-B503-325D7AEF9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870993"/>
            <a:ext cx="10515600" cy="2329657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DAE012-87D1-7E5C-F6B1-D2477E180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42C70E-C460-49EE-0FBB-6B985AB746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93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Intopia">
            <a:extLst>
              <a:ext uri="{FF2B5EF4-FFF2-40B4-BE49-F238E27FC236}">
                <a16:creationId xmlns:a16="http://schemas.microsoft.com/office/drawing/2014/main" id="{978E5DB1-DF45-B22F-69E1-AF18D2D8A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192" y="1123809"/>
            <a:ext cx="2501275" cy="12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1CEB1-58B0-BFAE-8D0C-1B235A80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57462"/>
            <a:ext cx="10515600" cy="1325563"/>
          </a:xfrm>
        </p:spPr>
        <p:txBody>
          <a:bodyPr anchor="t">
            <a:normAutofit/>
          </a:bodyPr>
          <a:lstStyle>
            <a:lvl1pPr>
              <a:defRPr lang="en-AU" sz="6000" kern="1200" dirty="0">
                <a:solidFill>
                  <a:srgbClr val="BB32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87BAAA-46DF-048D-1B1B-35881861B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385" y="4650573"/>
            <a:ext cx="3429000" cy="455613"/>
          </a:xfrm>
        </p:spPr>
        <p:txBody>
          <a:bodyPr/>
          <a:lstStyle>
            <a:lvl1pPr marL="0" indent="0">
              <a:buNone/>
              <a:defRPr>
                <a:solidFill>
                  <a:srgbClr val="BB3200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AU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47C6530-85FE-21B0-C13E-280E7850C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385" y="5263347"/>
            <a:ext cx="3429000" cy="455613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 dirty="0"/>
              <a:t>Role</a:t>
            </a:r>
            <a:endParaRPr lang="en-AU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E8755A8-8FC9-640D-3B08-0FEE6C755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8185" y="4655334"/>
            <a:ext cx="3429000" cy="455613"/>
          </a:xfrm>
        </p:spPr>
        <p:txBody>
          <a:bodyPr/>
          <a:lstStyle>
            <a:lvl1pPr marL="0" indent="0">
              <a:buNone/>
              <a:defRPr>
                <a:solidFill>
                  <a:srgbClr val="BB3200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A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A503182-0EBD-7A08-2F36-EC130017F6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8185" y="5268108"/>
            <a:ext cx="3429000" cy="455613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 dirty="0"/>
              <a:t>Role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45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E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30F43-06BA-3C29-0A77-9F60E2E21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508249"/>
            <a:ext cx="1400175" cy="165417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accent2"/>
                </a:solidFill>
                <a:latin typeface="Work Sans Bold" pitchFamily="2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ECA1-D9CB-5526-D408-E09A177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25" y="2672554"/>
            <a:ext cx="9286875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134D1F-D504-E7C6-6BC4-E53F4B9D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1501D8-3151-E9AE-1D5A-E9097A8947B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86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E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30F43-06BA-3C29-0A77-9F60E2E21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7848"/>
            <a:ext cx="1638301" cy="1212853"/>
          </a:xfrm>
        </p:spPr>
        <p:txBody>
          <a:bodyPr anchor="ctr">
            <a:noAutofit/>
          </a:bodyPr>
          <a:lstStyle>
            <a:lvl1pPr marL="0" indent="0" algn="l">
              <a:buNone/>
              <a:defRPr sz="8800">
                <a:solidFill>
                  <a:schemeClr val="accent2"/>
                </a:solidFill>
                <a:latin typeface="Work Sans Bold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ECA1-D9CB-5526-D408-E09A177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829"/>
            <a:ext cx="9010650" cy="89615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FE56FB-BE64-D051-AC8C-B01BFA071D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4533108"/>
            <a:ext cx="7086600" cy="12239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paragraph summary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90E40-B557-DD7D-26DC-86C9A578F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6776" y="3060701"/>
            <a:ext cx="1638300" cy="0"/>
          </a:xfrm>
          <a:prstGeom prst="line">
            <a:avLst/>
          </a:prstGeom>
          <a:ln>
            <a:solidFill>
              <a:srgbClr val="5C5858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EEA274CD-3B44-AF26-7075-398D536F9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2F1ED6D-3980-85C5-1CB7-6697F4FD84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6731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/Timeline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71AB-1EAA-407A-C630-D9069E54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19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7AA95F-6F96-6CD0-866B-916ECADCBE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509838"/>
            <a:ext cx="676275" cy="67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69BB4-CF5D-D952-56DC-6C7421142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5820" y="3400425"/>
            <a:ext cx="209550" cy="209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1F0EEA-F35C-0D91-C2F4-C38009E95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47750" y="3500438"/>
            <a:ext cx="2809875" cy="95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FF14B3F-B3D1-1C3B-147C-DC406E44C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894930"/>
            <a:ext cx="2743200" cy="560388"/>
          </a:xfrm>
        </p:spPr>
        <p:txBody>
          <a:bodyPr anchor="b"/>
          <a:lstStyle>
            <a:lvl1pPr marL="0" indent="0">
              <a:buNone/>
              <a:defRPr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BAB4AFB-0222-2F43-5577-6060CA5187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640260"/>
            <a:ext cx="2743200" cy="9350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Paragraph</a:t>
            </a:r>
            <a:endParaRPr lang="en-AU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1F780D71-7F85-1F86-96CD-843DA074220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57625" y="2509838"/>
            <a:ext cx="676275" cy="67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CC5263F-6C2C-8F86-584C-9A821B78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2865" y="3400425"/>
            <a:ext cx="209550" cy="209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D03682-1284-EAEB-434F-883763D90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082415" y="3500438"/>
            <a:ext cx="2809875" cy="95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DC78AAF-1BA7-7BF1-C7EA-7233A3982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57625" y="3894930"/>
            <a:ext cx="2743200" cy="560388"/>
          </a:xfrm>
        </p:spPr>
        <p:txBody>
          <a:bodyPr anchor="b"/>
          <a:lstStyle>
            <a:lvl1pPr marL="0" indent="0">
              <a:buNone/>
              <a:defRPr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EB8E38D-692F-EF6D-0D8A-7C5593E97D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7625" y="4640260"/>
            <a:ext cx="2743200" cy="9350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Paragraph</a:t>
            </a:r>
            <a:endParaRPr lang="en-AU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4A1CAAE5-7E23-47A5-6338-5C214ED69BE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77050" y="2509838"/>
            <a:ext cx="676275" cy="67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7AAE65-3362-C4E1-88F1-391D27CC1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92290" y="3400425"/>
            <a:ext cx="209550" cy="209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0AA8C65-FDDF-8357-2063-1098AFD1ED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894930"/>
            <a:ext cx="2743200" cy="560388"/>
          </a:xfrm>
        </p:spPr>
        <p:txBody>
          <a:bodyPr anchor="b"/>
          <a:lstStyle>
            <a:lvl1pPr marL="0" indent="0">
              <a:buNone/>
              <a:defRPr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F5DFF19-2412-568B-9727-370E081AC2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7050" y="4640260"/>
            <a:ext cx="2743200" cy="9350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Paragraph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81BEABA-6122-CC93-AA18-7322A5C2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5DA3553-F37A-5396-2C0F-9BF6959627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46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/Timeline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71AB-1EAA-407A-C630-D9069E54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19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7AA95F-6F96-6CD0-866B-916ECADCBE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8416" y="2614215"/>
            <a:ext cx="676275" cy="67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69BB4-CF5D-D952-56DC-6C7421142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" y="3512541"/>
            <a:ext cx="209550" cy="209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1F0EEA-F35C-0D91-C2F4-C38009E95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47750" y="3613388"/>
            <a:ext cx="2317750" cy="78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FF14B3F-B3D1-1C3B-147C-DC406E44C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416" y="3999307"/>
            <a:ext cx="2295525" cy="560388"/>
          </a:xfrm>
        </p:spPr>
        <p:txBody>
          <a:bodyPr anchor="b"/>
          <a:lstStyle>
            <a:lvl1pPr marL="0" indent="0">
              <a:buNone/>
              <a:defRPr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BAB4AFB-0222-2F43-5577-6060CA5187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8416" y="4744637"/>
            <a:ext cx="2295525" cy="9350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Paragraph</a:t>
            </a:r>
            <a:endParaRPr lang="en-AU" dirty="0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AFD0BDA8-7BAB-7539-8C91-7ED46443439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85716" y="2614215"/>
            <a:ext cx="676275" cy="67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AD63CBD-82D0-FD7C-FDFC-60A4421AF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80740" y="3512541"/>
            <a:ext cx="209550" cy="209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8EB849-D25F-9E86-F5A1-264DEEB7D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75050" y="3613388"/>
            <a:ext cx="2317750" cy="78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2F60A8A-0F2B-9DFC-F724-F3415BFB41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5716" y="3999307"/>
            <a:ext cx="2295525" cy="560388"/>
          </a:xfrm>
        </p:spPr>
        <p:txBody>
          <a:bodyPr anchor="b"/>
          <a:lstStyle>
            <a:lvl1pPr marL="0" indent="0">
              <a:buNone/>
              <a:defRPr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52D0B8F-1F3B-70DE-9739-6C7AB4A4F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716" y="4744637"/>
            <a:ext cx="2295525" cy="9350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Paragraph</a:t>
            </a:r>
            <a:endParaRPr lang="en-AU" dirty="0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C761D5B3-B3CB-24D9-1D57-F7E8E9CAD9C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3016" y="2629693"/>
            <a:ext cx="676275" cy="67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130D0C-BFCD-FA88-160F-B2728C305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040" y="3512541"/>
            <a:ext cx="209550" cy="209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970EF8-0494-3451-6644-70A28532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9970" y="3621245"/>
            <a:ext cx="472587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2203C0B2-BC66-C89F-C8F8-2C14DEBA59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3016" y="4014785"/>
            <a:ext cx="2295525" cy="560388"/>
          </a:xfrm>
        </p:spPr>
        <p:txBody>
          <a:bodyPr anchor="b"/>
          <a:lstStyle>
            <a:lvl1pPr marL="0" indent="0">
              <a:buNone/>
              <a:defRPr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9EA3E82D-761C-5910-2AD8-65CA291144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3016" y="4760115"/>
            <a:ext cx="2295525" cy="9350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Paragraph</a:t>
            </a:r>
            <a:endParaRPr lang="en-AU" dirty="0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4C760D23-F263-9F5A-06EF-664096DB0EA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40316" y="2629693"/>
            <a:ext cx="676275" cy="67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F5A0D7A-CB26-7FCF-8AD4-2F3F1517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5340" y="3512541"/>
            <a:ext cx="209550" cy="209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5ECCFCD-6996-EFEB-E4B8-A05D7E570F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40316" y="4014785"/>
            <a:ext cx="2295525" cy="560388"/>
          </a:xfrm>
        </p:spPr>
        <p:txBody>
          <a:bodyPr anchor="b"/>
          <a:lstStyle>
            <a:lvl1pPr marL="0" indent="0">
              <a:buNone/>
              <a:defRPr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294B7C65-22CD-40E9-CA18-E458255F91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0316" y="4760115"/>
            <a:ext cx="2295525" cy="9350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Paragraph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18FA7DE-DE26-E40D-9FB4-B2C3BD4A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3A89B25-A4D6-AB6A-350B-B98527628A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382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6A26-A2A3-E2FE-102A-F36644DD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D33208C-2FCD-83AC-F737-6F384D825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85D5151-68C5-1F1B-67AA-0F112A699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617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6A26-A2A3-E2FE-102A-F36644DD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753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504C94-DE3B-E32C-A0C4-FED9D66A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510567"/>
            <a:ext cx="10515600" cy="132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Off screen title for a11y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504C94-DE3B-E32C-A0C4-FED9D66A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510567"/>
            <a:ext cx="10515600" cy="132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Off screen title for a11y</a:t>
            </a:r>
            <a:endParaRPr lang="en-AU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EE1BAD6-CD36-4D26-65EE-0A19D7CC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0375710-B6A1-FDAF-976B-6C18BA3378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9658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ode bloc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6A26-A2A3-E2FE-102A-F36644DD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0ACB5D-766B-40EF-9F43-5A1FB1B3A1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48718"/>
            <a:ext cx="10515600" cy="3981692"/>
          </a:xfrm>
          <a:prstGeom prst="roundRect">
            <a:avLst>
              <a:gd name="adj" fmla="val 3876"/>
            </a:avLst>
          </a:prstGeom>
          <a:solidFill>
            <a:schemeClr val="tx1"/>
          </a:solidFill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Paste formatted code here – shorten box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EC9088-B33E-0F49-667C-C7EFCC4D7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17C383-81E8-5B32-16E8-A97261C243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819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ode bloc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504C94-DE3B-E32C-A0C4-FED9D66A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510567"/>
            <a:ext cx="10515600" cy="132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Off screen title for a11y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C21E42-E363-4C38-7723-78B2CF303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94481"/>
            <a:ext cx="10515600" cy="5335929"/>
          </a:xfrm>
          <a:prstGeom prst="roundRect">
            <a:avLst>
              <a:gd name="adj" fmla="val 3876"/>
            </a:avLst>
          </a:prstGeom>
          <a:solidFill>
            <a:schemeClr val="tx1"/>
          </a:solidFill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Paste formatted code here – shorten box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DFB69D-474E-1F7D-3C68-768262437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C3005A-7F17-54DC-9DDB-4FCFB979D8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01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Intopia">
            <a:extLst>
              <a:ext uri="{FF2B5EF4-FFF2-40B4-BE49-F238E27FC236}">
                <a16:creationId xmlns:a16="http://schemas.microsoft.com/office/drawing/2014/main" id="{F167279A-A8CA-B860-46EB-D756990FB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018" y="1096652"/>
            <a:ext cx="2570557" cy="1270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765EEF-970C-0050-F79A-390E9FFD4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584" y="2887994"/>
            <a:ext cx="10065857" cy="1325563"/>
          </a:xfrm>
        </p:spPr>
        <p:txBody>
          <a:bodyPr anchor="t">
            <a:normAutofit/>
          </a:bodyPr>
          <a:lstStyle>
            <a:lvl1pPr>
              <a:defRPr sz="6000">
                <a:solidFill>
                  <a:srgbClr val="BB3200"/>
                </a:solidFill>
                <a:latin typeface="Signika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5C0248E-61EC-0F96-D747-9D85BA6A1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896517" y="4695968"/>
            <a:ext cx="4438924" cy="1642130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73ED0C7-DEBA-2878-6762-BE4DF6912B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6279" y="5056708"/>
            <a:ext cx="3429000" cy="455613"/>
          </a:xfrm>
        </p:spPr>
        <p:txBody>
          <a:bodyPr/>
          <a:lstStyle>
            <a:lvl1pPr marL="0" indent="0">
              <a:buNone/>
              <a:defRPr>
                <a:solidFill>
                  <a:srgbClr val="BB3200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AU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E223A4F-800E-E52C-E758-B8B46F343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36279" y="5557097"/>
            <a:ext cx="3429000" cy="455613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 dirty="0"/>
              <a:t>Role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751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code bloc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6A26-A2A3-E2FE-102A-F36644DD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0ACB5D-766B-40EF-9F43-5A1FB1B3A1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48718"/>
            <a:ext cx="10515600" cy="3981692"/>
          </a:xfrm>
          <a:prstGeom prst="roundRect">
            <a:avLst>
              <a:gd name="adj" fmla="val 3876"/>
            </a:avLst>
          </a:prstGeom>
          <a:solidFill>
            <a:schemeClr val="tx1"/>
          </a:solidFill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Paste formatted code here – shorten box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202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code bloc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504C94-DE3B-E32C-A0C4-FED9D66A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510567"/>
            <a:ext cx="10515600" cy="132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Off screen title for a11y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C21E42-E363-4C38-7723-78B2CF303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94481"/>
            <a:ext cx="10515600" cy="5335929"/>
          </a:xfrm>
          <a:prstGeom prst="roundRect">
            <a:avLst>
              <a:gd name="adj" fmla="val 3876"/>
            </a:avLst>
          </a:prstGeom>
          <a:solidFill>
            <a:schemeClr val="tx1"/>
          </a:solidFill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Paste formatted code here – shorten box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3499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ode block light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6A26-A2A3-E2FE-102A-F36644DD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BB3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0ACB5D-766B-40EF-9F43-5A1FB1B3A1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48718"/>
            <a:ext cx="10515600" cy="3981692"/>
          </a:xfrm>
          <a:prstGeom prst="roundRect">
            <a:avLst>
              <a:gd name="adj" fmla="val 3876"/>
            </a:avLst>
          </a:prstGeom>
          <a:solidFill>
            <a:srgbClr val="FEF1E9"/>
          </a:solidFill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formatted code here – shorten box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BB261C-D17E-970B-FF8F-A096DBB4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13CE329-CDDE-7364-C96A-C78A2066D6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0124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code block light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6A26-A2A3-E2FE-102A-F36644DD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BB3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0ACB5D-766B-40EF-9F43-5A1FB1B3A1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48718"/>
            <a:ext cx="10515600" cy="3981692"/>
          </a:xfrm>
          <a:prstGeom prst="roundRect">
            <a:avLst>
              <a:gd name="adj" fmla="val 3876"/>
            </a:avLst>
          </a:prstGeom>
          <a:solidFill>
            <a:srgbClr val="FEF1E9"/>
          </a:solidFill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formatted code here – shorten box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8236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code block light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504C94-DE3B-E32C-A0C4-FED9D66A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510567"/>
            <a:ext cx="10515600" cy="132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Off screen title for a11y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C21E42-E363-4C38-7723-78B2CF303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94481"/>
            <a:ext cx="10515600" cy="5335929"/>
          </a:xfrm>
          <a:prstGeom prst="roundRect">
            <a:avLst>
              <a:gd name="adj" fmla="val 3876"/>
            </a:avLst>
          </a:prstGeom>
          <a:solidFill>
            <a:srgbClr val="FEF1E9"/>
          </a:solidFill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formatted code here – shorten box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3D526A-FFA2-7853-AD20-CF2284679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A40DB5-D3A6-4AFB-DC91-DA3BFDF38A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632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code block light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504C94-DE3B-E32C-A0C4-FED9D66A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510567"/>
            <a:ext cx="10515600" cy="132556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Off screen title for a11y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C21E42-E363-4C38-7723-78B2CF303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94481"/>
            <a:ext cx="10515600" cy="5335929"/>
          </a:xfrm>
          <a:prstGeom prst="roundRect">
            <a:avLst>
              <a:gd name="adj" fmla="val 3876"/>
            </a:avLst>
          </a:prstGeom>
          <a:solidFill>
            <a:srgbClr val="FEF1E9"/>
          </a:solidFill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formatted code here – shorten box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692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52F7-E8DA-5212-C47E-5D888CDE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40"/>
            <a:ext cx="10515600" cy="73977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8DD951-CFA9-B011-B4E0-F8D09BBB1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4588" y="352232"/>
            <a:ext cx="399715" cy="41741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C7BD01-F14A-C91C-9DB0-51A7604FCCE9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71627" y="5228339"/>
            <a:ext cx="2136775" cy="3401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Work Sans SemiBold" pitchFamily="2" charset="0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933A390-6D05-9A45-A054-ED9AFF0A567A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87412" y="5670648"/>
            <a:ext cx="2505205" cy="55698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AU" dirty="0"/>
              <a:t>Short text fits 2 lines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473C7C-C47D-75BE-66ED-609FF37BC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49514" y="5094841"/>
            <a:ext cx="381000" cy="0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7A985BC0-BA55-B1B4-F20B-563153F6E3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52927" y="5228339"/>
            <a:ext cx="2136775" cy="3401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Work Sans SemiBold" pitchFamily="2" charset="0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1D8F32F-F0C3-88A1-E51B-7B57C1B5FA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68712" y="5670648"/>
            <a:ext cx="2505205" cy="55698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AU" dirty="0"/>
              <a:t>Short text fits 2 lines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C4DA3D-65CC-7BF5-1981-CE84E2F62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30814" y="5094841"/>
            <a:ext cx="381000" cy="0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69035972-7F32-3F93-5C1F-206EAB148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4227" y="5228339"/>
            <a:ext cx="2136775" cy="3401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Work Sans SemiBold" pitchFamily="2" charset="0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864E5C3-540B-D9DA-158B-8334D97FFD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0012" y="5670648"/>
            <a:ext cx="2505205" cy="55698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AU" dirty="0"/>
              <a:t>Short text fits 2 lines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5DD2789-223A-DFA4-C5ED-77E75F381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12114" y="5094841"/>
            <a:ext cx="381000" cy="0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0561684E-2C2E-AD2A-EA8C-2C93A6CA83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83598" y="5227962"/>
            <a:ext cx="2136775" cy="3401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Work Sans SemiBold" pitchFamily="2" charset="0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BC785FAF-F3E3-93FB-88B1-740DC471C7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9383" y="5670271"/>
            <a:ext cx="2505205" cy="55698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AU" dirty="0"/>
              <a:t>Short text fits 2 lines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E5769F3-CE46-332B-8D67-AE04B84CD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061485" y="5094464"/>
            <a:ext cx="381000" cy="0"/>
          </a:xfrm>
          <a:prstGeom prst="line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4B8C4B77-253A-2A3A-C711-10E44CA78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32" y="1556980"/>
            <a:ext cx="1825165" cy="34019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C20ACFF-C647-2BE1-7354-758D572B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8089" y="1556980"/>
            <a:ext cx="1825166" cy="34019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15153B-924D-89D2-F34C-1B9F388A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8745" y="1556980"/>
            <a:ext cx="1825166" cy="340191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C9ACC8-8711-9A48-686A-06DCD422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400" y="1556980"/>
            <a:ext cx="1825166" cy="34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4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FE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CBFF21B-CFC3-EE7E-0192-AD190B74DD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30975" y="2809875"/>
            <a:ext cx="7080250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 dirty="0"/>
              <a:t>Takeaway message, presenter socials etc or replace with QR code to slides</a:t>
            </a:r>
          </a:p>
        </p:txBody>
      </p:sp>
      <p:pic>
        <p:nvPicPr>
          <p:cNvPr id="8" name="Graphic 7" descr="LinkedIn">
            <a:extLst>
              <a:ext uri="{FF2B5EF4-FFF2-40B4-BE49-F238E27FC236}">
                <a16:creationId xmlns:a16="http://schemas.microsoft.com/office/drawing/2014/main" id="{EF33D14A-7F3B-E1C6-C147-089CC96E8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975" y="6113188"/>
            <a:ext cx="293462" cy="335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4B2ABB-092B-B111-4228-B3EB3C03926B}"/>
              </a:ext>
            </a:extLst>
          </p:cNvPr>
          <p:cNvSpPr txBox="1"/>
          <p:nvPr userDrawn="1"/>
        </p:nvSpPr>
        <p:spPr>
          <a:xfrm>
            <a:off x="1160817" y="6095882"/>
            <a:ext cx="1297560" cy="31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Work Sans regular" pitchFamily="2" charset="0"/>
              </a:rPr>
              <a:t>Intopia</a:t>
            </a:r>
          </a:p>
        </p:txBody>
      </p:sp>
      <p:pic>
        <p:nvPicPr>
          <p:cNvPr id="6" name="Graphic 5" descr="Website">
            <a:extLst>
              <a:ext uri="{FF2B5EF4-FFF2-40B4-BE49-F238E27FC236}">
                <a16:creationId xmlns:a16="http://schemas.microsoft.com/office/drawing/2014/main" id="{EC76460D-165A-0505-0133-2347BF445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9539" y="6123618"/>
            <a:ext cx="314514" cy="314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FA46AE-09BE-C51A-5EA7-A10CC267A154}"/>
              </a:ext>
            </a:extLst>
          </p:cNvPr>
          <p:cNvSpPr txBox="1"/>
          <p:nvPr userDrawn="1"/>
        </p:nvSpPr>
        <p:spPr>
          <a:xfrm>
            <a:off x="2975232" y="6095882"/>
            <a:ext cx="178435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>
                <a:latin typeface="Work Sans regular" pitchFamily="2" charset="0"/>
              </a:rPr>
              <a:t>intopia.digital</a:t>
            </a:r>
            <a:endParaRPr lang="en-AU" dirty="0">
              <a:latin typeface="Work Sans regular" pitchFamily="2" charset="0"/>
            </a:endParaRPr>
          </a:p>
        </p:txBody>
      </p: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A253C108-E11F-A468-BAE7-6EDF765FB2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3593" y="6113188"/>
            <a:ext cx="314514" cy="314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4E9F16-8123-4FD5-3120-1F36D286D914}"/>
              </a:ext>
            </a:extLst>
          </p:cNvPr>
          <p:cNvSpPr txBox="1"/>
          <p:nvPr userDrawn="1"/>
        </p:nvSpPr>
        <p:spPr>
          <a:xfrm>
            <a:off x="5518691" y="6084613"/>
            <a:ext cx="25387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>
                <a:latin typeface="Work Sans regular" pitchFamily="2" charset="0"/>
              </a:rPr>
              <a:t>hello@intopia.digital</a:t>
            </a:r>
            <a:endParaRPr lang="en-AU" dirty="0">
              <a:latin typeface="Work Sans regular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FA74DED-AE96-2E35-2118-853F47BB1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3428" y="3488292"/>
            <a:ext cx="4464037" cy="466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24FD2-2214-55AC-C08E-BF25A976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868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012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FE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32600DC-E226-0E8F-BF97-CCE9F51A9B1C}"/>
              </a:ext>
            </a:extLst>
          </p:cNvPr>
          <p:cNvSpPr/>
          <p:nvPr userDrawn="1"/>
        </p:nvSpPr>
        <p:spPr>
          <a:xfrm>
            <a:off x="-1" y="4364182"/>
            <a:ext cx="12192001" cy="2493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A628723-636E-E483-FA0F-D8B2C479190F}"/>
              </a:ext>
            </a:extLst>
          </p:cNvPr>
          <p:cNvSpPr/>
          <p:nvPr userDrawn="1"/>
        </p:nvSpPr>
        <p:spPr>
          <a:xfrm rot="-10800000">
            <a:off x="0" y="4164802"/>
            <a:ext cx="12191999" cy="1460312"/>
          </a:xfrm>
          <a:custGeom>
            <a:avLst/>
            <a:gdLst/>
            <a:ahLst/>
            <a:cxnLst/>
            <a:rect l="l" t="t" r="r" b="b"/>
            <a:pathLst>
              <a:path w="19330143" h="2190468">
                <a:moveTo>
                  <a:pt x="0" y="0"/>
                </a:moveTo>
                <a:lnTo>
                  <a:pt x="19330143" y="0"/>
                </a:lnTo>
                <a:lnTo>
                  <a:pt x="19330143" y="2190467"/>
                </a:lnTo>
                <a:lnTo>
                  <a:pt x="0" y="2190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45" t="-13059" r="-2754" b="-13059"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79000-B88A-7171-5C90-C66F15B1B4F1}"/>
              </a:ext>
            </a:extLst>
          </p:cNvPr>
          <p:cNvSpPr txBox="1"/>
          <p:nvPr/>
        </p:nvSpPr>
        <p:spPr>
          <a:xfrm>
            <a:off x="-1271208" y="326412"/>
            <a:ext cx="12192000" cy="4929789"/>
          </a:xfrm>
          <a:prstGeom prst="rect">
            <a:avLst/>
          </a:prstGeom>
        </p:spPr>
        <p:txBody>
          <a:bodyPr lIns="61436" tIns="61436" rIns="61436" bIns="61436" rtlCol="0" anchor="ctr"/>
          <a:lstStyle/>
          <a:p>
            <a:pPr algn="ctr">
              <a:lnSpc>
                <a:spcPts val="1862"/>
              </a:lnSpc>
            </a:pPr>
            <a:endParaRPr sz="12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13A95FF-A3CF-EAB6-C2D9-E88E0A8ADB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40761"/>
            <a:ext cx="9144000" cy="69722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667">
                <a:solidFill>
                  <a:srgbClr val="6E29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B68548A-E9F0-3B60-38AE-6ED31093F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818078"/>
            <a:ext cx="8229599" cy="332642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6E29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Pull Quote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63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6AB47B6-5954-5B33-9BC8-50A6858CB256}"/>
              </a:ext>
            </a:extLst>
          </p:cNvPr>
          <p:cNvSpPr/>
          <p:nvPr userDrawn="1"/>
        </p:nvSpPr>
        <p:spPr>
          <a:xfrm>
            <a:off x="315456" y="337190"/>
            <a:ext cx="2607937" cy="697220"/>
          </a:xfrm>
          <a:custGeom>
            <a:avLst/>
            <a:gdLst/>
            <a:ahLst/>
            <a:cxnLst/>
            <a:rect l="l" t="t" r="r" b="b"/>
            <a:pathLst>
              <a:path w="3911905" h="1045830">
                <a:moveTo>
                  <a:pt x="0" y="0"/>
                </a:moveTo>
                <a:lnTo>
                  <a:pt x="3911905" y="0"/>
                </a:lnTo>
                <a:lnTo>
                  <a:pt x="3911905" y="1045830"/>
                </a:lnTo>
                <a:lnTo>
                  <a:pt x="0" y="1045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A43670-E1E9-83CE-DCFA-D73C627E0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360180"/>
            <a:ext cx="8219857" cy="69722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1C45940-AE04-3DD5-AA32-96C5D9826E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2260601"/>
            <a:ext cx="8219857" cy="364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15" indent="0">
              <a:buFontTx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30" indent="0">
              <a:buFontTx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46" indent="0">
              <a:buFontTx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61" indent="0">
              <a:buFontTx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Heading </a:t>
            </a:r>
            <a:endParaRPr lang="en-AU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6585D-718A-7D33-8518-0C44DFBB3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1200" y="2778339"/>
            <a:ext cx="8219857" cy="364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15" indent="0">
              <a:buFontTx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30" indent="0">
              <a:buFontTx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46" indent="0">
              <a:buFontTx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61" indent="0">
              <a:buFontTx/>
              <a:buNone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Copy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99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01D6126-A713-2106-7DC7-5FE6C5A5D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6300" y="0"/>
            <a:ext cx="8636000" cy="6858000"/>
          </a:xfrm>
          <a:prstGeom prst="rect">
            <a:avLst/>
          </a:prstGeom>
        </p:spPr>
      </p:pic>
      <p:pic>
        <p:nvPicPr>
          <p:cNvPr id="11" name="Graphic 10" descr="Intopia">
            <a:extLst>
              <a:ext uri="{FF2B5EF4-FFF2-40B4-BE49-F238E27FC236}">
                <a16:creationId xmlns:a16="http://schemas.microsoft.com/office/drawing/2014/main" id="{97EB8E13-6152-4CC0-933F-815A6318B0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064" y="865465"/>
            <a:ext cx="1988501" cy="9826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1D84260-6E09-5AEB-5AB9-CB4D95608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064" y="2048668"/>
            <a:ext cx="5557357" cy="2760663"/>
          </a:xfrm>
        </p:spPr>
        <p:txBody>
          <a:bodyPr anchor="t">
            <a:normAutofit/>
          </a:bodyPr>
          <a:lstStyle>
            <a:lvl1pPr>
              <a:defRPr sz="5000">
                <a:solidFill>
                  <a:srgbClr val="BB3200"/>
                </a:solidFill>
                <a:latin typeface="Signika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C41C02F-9F36-D6D3-C0C2-8E173D5FDC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4800" y="5201960"/>
            <a:ext cx="3429000" cy="455613"/>
          </a:xfrm>
        </p:spPr>
        <p:txBody>
          <a:bodyPr/>
          <a:lstStyle>
            <a:lvl1pPr marL="0" indent="0">
              <a:buNone/>
              <a:defRPr>
                <a:solidFill>
                  <a:srgbClr val="BB3200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AU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2585B27-5488-3D81-4E58-749430744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5702349"/>
            <a:ext cx="3429000" cy="455613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 dirty="0"/>
              <a:t>Role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174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cknowledgement 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pattern with orange and black stripes&#10;&#10;Description automatically generated">
            <a:extLst>
              <a:ext uri="{FF2B5EF4-FFF2-40B4-BE49-F238E27FC236}">
                <a16:creationId xmlns:a16="http://schemas.microsoft.com/office/drawing/2014/main" id="{1A9F2328-7D24-FA3D-2C6F-56BC3B4C8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  <a:solidFill>
            <a:srgbClr val="FEF2EC"/>
          </a:solidFill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69DFBECC-F18B-F8FA-70DD-6B9FF259016D}"/>
              </a:ext>
            </a:extLst>
          </p:cNvPr>
          <p:cNvSpPr/>
          <p:nvPr userDrawn="1"/>
        </p:nvSpPr>
        <p:spPr>
          <a:xfrm>
            <a:off x="315456" y="337190"/>
            <a:ext cx="2607937" cy="697220"/>
          </a:xfrm>
          <a:custGeom>
            <a:avLst/>
            <a:gdLst/>
            <a:ahLst/>
            <a:cxnLst/>
            <a:rect l="l" t="t" r="r" b="b"/>
            <a:pathLst>
              <a:path w="3911905" h="1045830">
                <a:moveTo>
                  <a:pt x="0" y="0"/>
                </a:moveTo>
                <a:lnTo>
                  <a:pt x="3911905" y="0"/>
                </a:lnTo>
                <a:lnTo>
                  <a:pt x="3911905" y="1045830"/>
                </a:lnTo>
                <a:lnTo>
                  <a:pt x="0" y="10458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5" name="Google Shape;7;p1">
            <a:extLst>
              <a:ext uri="{FF2B5EF4-FFF2-40B4-BE49-F238E27FC236}">
                <a16:creationId xmlns:a16="http://schemas.microsoft.com/office/drawing/2014/main" id="{CFBED6B1-C89A-7904-84CE-29EDD7F6B6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930400" y="2006600"/>
            <a:ext cx="8331200" cy="222848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ct val="0"/>
              </a:spcBef>
              <a:buNone/>
              <a:defRPr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200" b="0"/>
              <a:t>We acknowledge Indigenous Australians as the traditional custodians of the land on which we meet, and acknowledge their continuing connection to land, sea and community.</a:t>
            </a:r>
          </a:p>
          <a:p>
            <a:pPr lvl="0"/>
            <a:endParaRPr lang="en-US" sz="2200" b="0"/>
          </a:p>
          <a:p>
            <a:pPr lvl="0"/>
            <a:r>
              <a:rPr lang="en-US" sz="2200" b="0"/>
              <a:t>We pay our respects to the people, the cultures and the elders of Indigenous communities past and present. </a:t>
            </a:r>
          </a:p>
          <a:p>
            <a:pPr lvl="0"/>
            <a:endParaRPr lang="en-AU" sz="2133" b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C8CE8-58EE-F6CA-DB47-F905E3742146}"/>
              </a:ext>
            </a:extLst>
          </p:cNvPr>
          <p:cNvSpPr txBox="1"/>
          <p:nvPr userDrawn="1"/>
        </p:nvSpPr>
        <p:spPr>
          <a:xfrm>
            <a:off x="1943463" y="13465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r>
              <a:rPr lang="en-AU" sz="2667" b="1">
                <a:latin typeface="Arial" panose="020B0604020202020204" pitchFamily="34" charset="0"/>
                <a:cs typeface="Arial" panose="020B0604020202020204" pitchFamily="34" charset="0"/>
              </a:rPr>
              <a:t> of Country</a:t>
            </a:r>
          </a:p>
        </p:txBody>
      </p:sp>
    </p:spTree>
    <p:extLst>
      <p:ext uri="{BB962C8B-B14F-4D97-AF65-F5344CB8AC3E}">
        <p14:creationId xmlns:p14="http://schemas.microsoft.com/office/powerpoint/2010/main" val="260738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Intopia">
            <a:extLst>
              <a:ext uri="{FF2B5EF4-FFF2-40B4-BE49-F238E27FC236}">
                <a16:creationId xmlns:a16="http://schemas.microsoft.com/office/drawing/2014/main" id="{F167279A-A8CA-B860-46EB-D756990FB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7943" y="1121755"/>
            <a:ext cx="1988501" cy="9826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765EEF-970C-0050-F79A-390E9FFD4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7943" y="2367706"/>
            <a:ext cx="5100157" cy="3232994"/>
          </a:xfrm>
        </p:spPr>
        <p:txBody>
          <a:bodyPr anchor="t">
            <a:normAutofit/>
          </a:bodyPr>
          <a:lstStyle>
            <a:lvl1pPr>
              <a:defRPr sz="5000">
                <a:solidFill>
                  <a:srgbClr val="BB3200"/>
                </a:solidFill>
                <a:latin typeface="Signika Medium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5C0248E-61EC-0F96-D747-9D85BA6A1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184471" y="3958570"/>
            <a:ext cx="4169329" cy="1642130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73ED0C7-DEBA-2878-6762-BE4DF6912B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4636" y="4319310"/>
            <a:ext cx="3429000" cy="455613"/>
          </a:xfrm>
        </p:spPr>
        <p:txBody>
          <a:bodyPr/>
          <a:lstStyle>
            <a:lvl1pPr marL="0" indent="0">
              <a:buNone/>
              <a:defRPr>
                <a:solidFill>
                  <a:srgbClr val="BB3200"/>
                </a:solidFill>
                <a:latin typeface="Work Sans Medium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  <a:endParaRPr lang="en-AU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E223A4F-800E-E52C-E758-B8B46F343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4636" y="4819699"/>
            <a:ext cx="3429000" cy="455613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 dirty="0"/>
              <a:t>Role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18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4EA0-5215-0C70-5321-BDD2C574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264"/>
            <a:ext cx="10515600" cy="1325563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9B9BA1-836A-0FB9-02FD-F0B7862CDB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9456" y="2668441"/>
            <a:ext cx="2001520" cy="2003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0EA8FD-1208-0417-1DAA-DF422210B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9446" y="4799013"/>
            <a:ext cx="2741540" cy="774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727B983-4D82-3E8F-5898-CB573686BF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79871" y="2668441"/>
            <a:ext cx="2001520" cy="2003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0246D26-9880-7FF3-09B5-AF2FA1E7F2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09861" y="4799013"/>
            <a:ext cx="2741540" cy="774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172A15D-47CE-767A-B4E8-9F8B920AE17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60286" y="2668441"/>
            <a:ext cx="2001520" cy="2003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46AA082-EE9C-6E00-765D-1D792315E9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0276" y="4799013"/>
            <a:ext cx="2741540" cy="774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79B70C8-3F46-08A3-117E-EA859ABFB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18ED1C-FB9A-5DCE-904C-932659692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404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4EA0-5215-0C70-5321-BDD2C574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264"/>
            <a:ext cx="10515600" cy="1325563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9B9BA1-836A-0FB9-02FD-F0B7862CDB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706859"/>
            <a:ext cx="2001520" cy="2003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0EA8FD-1208-0417-1DAA-DF422210B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195" y="4837431"/>
            <a:ext cx="2371530" cy="774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727B983-4D82-3E8F-5898-CB573686BF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77250" y="2713050"/>
            <a:ext cx="2001520" cy="2003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D123EDE-673B-EA7B-120D-9B68E60F78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245" y="4837431"/>
            <a:ext cx="2371530" cy="774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172A15D-47CE-767A-B4E8-9F8B920AE17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16300" y="2706859"/>
            <a:ext cx="2001520" cy="2003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1448F7A-F1B6-C507-2DBF-A4105EE544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1295" y="4837431"/>
            <a:ext cx="2371530" cy="774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C36E496-35EE-57BF-9EBA-44939C7E7BC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55350" y="2706859"/>
            <a:ext cx="2001520" cy="2003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5661988-AE85-4052-AE83-2BD371B100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70345" y="4831240"/>
            <a:ext cx="2371530" cy="7747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90DBAC-3D23-E215-2CFA-2230064A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C4F9BD9-2A78-A497-4671-1180BD4303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2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smaller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25BA7BBB-660C-AFA8-AF95-27274C50E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40" y="1182716"/>
            <a:ext cx="6840076" cy="1415564"/>
          </a:xfrm>
        </p:spPr>
        <p:txBody>
          <a:bodyPr anchor="b" anchorCtr="0"/>
          <a:lstStyle>
            <a:lvl1pPr>
              <a:lnSpc>
                <a:spcPct val="100000"/>
              </a:lnSpc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Edit Master title style</a:t>
            </a:r>
            <a:endParaRPr lang="en-AU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243B683-6822-7A44-DDE3-74D5E55B8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2693" y="2996684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CF2D76D-6F07-A327-2C04-F87B4A150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39" y="4316673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03E8B31-F49B-DD43-54BF-B26DF06282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34003" y="300910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C5EA67E-6AF2-90B9-630C-9941608299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3349" y="432909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F0E28D-FC1B-8EDD-EFC4-0331C6D522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49443" y="300910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C255FE-6DB3-626C-1806-56353C32D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8789" y="432909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F1D72AE-2D6C-DA10-FA54-3A30990A36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64883" y="3009109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72BF4B9-9EE2-8E49-C330-18A1FE7A6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4229" y="4329098"/>
            <a:ext cx="2341308" cy="90016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dirty="0"/>
              <a:t>Label </a:t>
            </a:r>
            <a:r>
              <a:rPr lang="en-AU" dirty="0" err="1"/>
              <a:t>label</a:t>
            </a:r>
            <a:r>
              <a:rPr lang="en-AU" dirty="0"/>
              <a:t> labels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9BBE5A-39E7-D180-EC5B-3820E54E6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A3C7D1C-6E3B-9D9E-4DBA-A13F68A119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603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B025-8C43-801E-F277-D5477BE0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2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C82140-9931-56E3-9C21-7ADC10034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258" y="3092720"/>
            <a:ext cx="3037106" cy="21440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2A63E53-D422-8B47-FF7B-4F0122C6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6067" y="3092720"/>
            <a:ext cx="2849879" cy="20424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D3155F-525B-93F3-6764-913956305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201458" y="2762396"/>
            <a:ext cx="2144039" cy="287055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142657-EA1A-61AB-9629-7348D180A2A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7021" y="3581723"/>
            <a:ext cx="2705100" cy="123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here</a:t>
            </a:r>
            <a:endParaRPr lang="en-AU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693AA4A-E607-1522-05F2-4FDD7440847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0917" y="3581723"/>
            <a:ext cx="2705100" cy="123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here</a:t>
            </a:r>
            <a:endParaRPr lang="en-AU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F873216-0C85-167F-3B67-5D1761FFAE5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119261" y="3581723"/>
            <a:ext cx="2705100" cy="123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here</a:t>
            </a:r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56D75-151D-3782-AB74-73DE03E6A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44300" y="6227634"/>
            <a:ext cx="399715" cy="417415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0F2CC2E-E665-6627-A0B3-8D02CA0FBF1B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410700" y="6315075"/>
            <a:ext cx="2029160" cy="291874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Event name or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163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E4C07-12D2-2D33-5729-F7F1C889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DC40-D4A5-D482-263B-AB60E2841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4058C-77E9-B9D5-E70C-ADD4275B5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64AB-9923-40FA-9823-3F2B8E5FA548}" type="datetimeFigureOut">
              <a:rPr lang="en-AU" smtClean="0"/>
              <a:t>24/09/2025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94F74-1202-7C03-378B-D9D35D10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67776-1077-F27F-1A4A-AB963B290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68C14-74A7-4CD3-B7DD-BE32E97A64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4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0" r:id="rId8"/>
    <p:sldLayoutId id="2147483691" r:id="rId9"/>
    <p:sldLayoutId id="2147483669" r:id="rId10"/>
    <p:sldLayoutId id="2147483671" r:id="rId11"/>
    <p:sldLayoutId id="2147483676" r:id="rId12"/>
    <p:sldLayoutId id="2147483694" r:id="rId13"/>
    <p:sldLayoutId id="2147483677" r:id="rId14"/>
    <p:sldLayoutId id="2147483681" r:id="rId15"/>
    <p:sldLayoutId id="2147483667" r:id="rId16"/>
    <p:sldLayoutId id="2147483668" r:id="rId17"/>
    <p:sldLayoutId id="2147483649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54" r:id="rId24"/>
    <p:sldLayoutId id="2147483686" r:id="rId25"/>
    <p:sldLayoutId id="2147483655" r:id="rId26"/>
    <p:sldLayoutId id="2147483685" r:id="rId27"/>
    <p:sldLayoutId id="2147483672" r:id="rId28"/>
    <p:sldLayoutId id="2147483673" r:id="rId29"/>
    <p:sldLayoutId id="2147483687" r:id="rId30"/>
    <p:sldLayoutId id="2147483688" r:id="rId31"/>
    <p:sldLayoutId id="2147483674" r:id="rId32"/>
    <p:sldLayoutId id="2147483689" r:id="rId33"/>
    <p:sldLayoutId id="2147483675" r:id="rId34"/>
    <p:sldLayoutId id="2147483690" r:id="rId35"/>
    <p:sldLayoutId id="2147483692" r:id="rId36"/>
    <p:sldLayoutId id="2147483684" r:id="rId37"/>
    <p:sldLayoutId id="2147483695" r:id="rId38"/>
    <p:sldLayoutId id="2147483696" r:id="rId39"/>
    <p:sldLayoutId id="2147483697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ndisabilitynetwork.org.a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7B840-6220-67A2-691D-61B29D63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C4DBC-4C71-3D69-1378-479D56C8D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36" y="5419670"/>
            <a:ext cx="4944040" cy="132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AC7F8A-7C3C-5969-E353-CA099D634B4C}"/>
              </a:ext>
            </a:extLst>
          </p:cNvPr>
          <p:cNvSpPr txBox="1"/>
          <p:nvPr/>
        </p:nvSpPr>
        <p:spPr>
          <a:xfrm>
            <a:off x="767631" y="843799"/>
            <a:ext cx="10656739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40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Inclusive by Design </a:t>
            </a:r>
            <a:br>
              <a:rPr lang="en-US" sz="40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</a:br>
            <a:r>
              <a:rPr lang="en-US" sz="40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Accessible wayfinding: removing barriers</a:t>
            </a:r>
            <a:br>
              <a:rPr lang="en-US" sz="40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</a:br>
            <a:r>
              <a:rPr lang="en-US" sz="40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and enabling inclusion with </a:t>
            </a:r>
            <a:r>
              <a:rPr lang="en-US" sz="4000" dirty="0" err="1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BindiMaps</a:t>
            </a:r>
            <a:br>
              <a:rPr lang="en-US" sz="40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</a:br>
            <a:br>
              <a:rPr lang="en-US" sz="36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</a:br>
            <a: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with </a:t>
            </a:r>
            <a:r>
              <a:rPr lang="en-US" sz="3200" b="1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Dr Anna Wright</a:t>
            </a:r>
            <a: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, CEO and Founder of </a:t>
            </a:r>
            <a:r>
              <a:rPr lang="en-US" sz="3200" dirty="0" err="1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BindiMaps</a:t>
            </a:r>
            <a: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B88AB-1FC6-D59A-3283-7C5C6CC0F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6091"/>
            <a:ext cx="10515600" cy="1326091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</p:spTree>
    <p:extLst>
      <p:ext uri="{BB962C8B-B14F-4D97-AF65-F5344CB8AC3E}">
        <p14:creationId xmlns:p14="http://schemas.microsoft.com/office/powerpoint/2010/main" val="228754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532E5-E839-1876-2781-468FCCB0E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ACEF7-44DD-DF5F-3A9C-61CB6ECF8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624" y="4925771"/>
            <a:ext cx="14709997" cy="235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04EB7-C0B3-2F04-2248-1107FEC69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3B196-52E9-516F-773C-019D8A0A8C4C}"/>
              </a:ext>
            </a:extLst>
          </p:cNvPr>
          <p:cNvSpPr txBox="1"/>
          <p:nvPr/>
        </p:nvSpPr>
        <p:spPr>
          <a:xfrm>
            <a:off x="1092123" y="1639828"/>
            <a:ext cx="9753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you're looking for ongoing support with your inclusion journey, and you are not yet a member of Australian Disability Network, our Bronze membership is a great place to start. </a:t>
            </a:r>
          </a:p>
          <a:p>
            <a:endParaRPr lang="en-AU" sz="20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give you the framework, community, and ongoing support to create meaningful action. </a:t>
            </a:r>
            <a:endParaRPr lang="en-AU" dirty="0">
              <a:solidFill>
                <a:srgbClr val="3D3D3D"/>
              </a:solidFill>
            </a:endParaRPr>
          </a:p>
          <a:p>
            <a:endParaRPr lang="en-AU" dirty="0"/>
          </a:p>
          <a:p>
            <a:r>
              <a:rPr lang="en-AU" sz="2400" dirty="0">
                <a:solidFill>
                  <a:srgbClr val="6E2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more: </a:t>
            </a:r>
            <a:r>
              <a:rPr lang="en-AU" sz="2400" dirty="0">
                <a:solidFill>
                  <a:srgbClr val="6E297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www.AustralianDisabilityNetwork.org.au</a:t>
            </a:r>
            <a:endParaRPr lang="en-AU" sz="2400" dirty="0">
              <a:solidFill>
                <a:srgbClr val="6E2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6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63BF-84A0-DF7D-6D48-D580E91FAFC0}"/>
              </a:ext>
            </a:extLst>
          </p:cNvPr>
          <p:cNvSpPr txBox="1">
            <a:spLocks/>
          </p:cNvSpPr>
          <p:nvPr/>
        </p:nvSpPr>
        <p:spPr>
          <a:xfrm>
            <a:off x="0" y="-1326092"/>
            <a:ext cx="10515600" cy="132609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/>
              <a:t>Acknowledgement of Country</a:t>
            </a:r>
          </a:p>
        </p:txBody>
      </p:sp>
    </p:spTree>
    <p:extLst>
      <p:ext uri="{BB962C8B-B14F-4D97-AF65-F5344CB8AC3E}">
        <p14:creationId xmlns:p14="http://schemas.microsoft.com/office/powerpoint/2010/main" val="23170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266DC-8ACD-58B2-C258-E8B9CA6B5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380AB-DDDE-C4E5-0AA0-75D072C26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624" y="4925771"/>
            <a:ext cx="14709997" cy="235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68083-2149-2C8C-7069-B8E55E658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EE2BF-767C-2405-692F-1F1B3AE23A46}"/>
              </a:ext>
            </a:extLst>
          </p:cNvPr>
          <p:cNvSpPr txBox="1"/>
          <p:nvPr/>
        </p:nvSpPr>
        <p:spPr>
          <a:xfrm>
            <a:off x="1370903" y="2260145"/>
            <a:ext cx="9753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>
              <a:spcBef>
                <a:spcPts val="67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3D3D3D"/>
                </a:solidFill>
                <a:latin typeface="Arial"/>
                <a:cs typeface="Arial"/>
              </a:rPr>
              <a:t> Housekeeping notes</a:t>
            </a: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– </a:t>
            </a:r>
            <a:r>
              <a:rPr lang="en-AU" sz="2000" dirty="0">
                <a:solidFill>
                  <a:srgbClr val="3D3D3D"/>
                </a:solidFill>
                <a:latin typeface="Arial"/>
                <a:cs typeface="Arial"/>
              </a:rPr>
              <a:t>Tom Bevan, AusDN</a:t>
            </a:r>
          </a:p>
          <a:p>
            <a:pPr marL="342900">
              <a:spcBef>
                <a:spcPts val="67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 Introduction to guest speaker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– </a:t>
            </a:r>
            <a:r>
              <a:rPr lang="en-AU" sz="2000" dirty="0">
                <a:solidFill>
                  <a:srgbClr val="3D3D3D"/>
                </a:solidFill>
                <a:latin typeface="Arial"/>
                <a:cs typeface="Arial"/>
              </a:rPr>
              <a:t>Tom Bevan, AusDN</a:t>
            </a:r>
          </a:p>
          <a:p>
            <a:pPr marL="342900">
              <a:spcBef>
                <a:spcPts val="67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 Discussion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– Tom Bevan, AusDN and Dr Anna Wright, </a:t>
            </a:r>
            <a:r>
              <a:rPr lang="en-US" sz="2000" dirty="0" err="1">
                <a:solidFill>
                  <a:srgbClr val="3D3D3D"/>
                </a:solidFill>
                <a:latin typeface="Arial"/>
                <a:cs typeface="Arial"/>
              </a:rPr>
              <a:t>Bindimaps</a:t>
            </a:r>
            <a:endParaRPr lang="en-US" sz="2000" dirty="0">
              <a:solidFill>
                <a:srgbClr val="3D3D3D"/>
              </a:solidFill>
              <a:latin typeface="Arial"/>
              <a:cs typeface="Arial"/>
            </a:endParaRPr>
          </a:p>
          <a:p>
            <a:pPr marL="342900">
              <a:spcBef>
                <a:spcPts val="67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 Q &amp; A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– </a:t>
            </a:r>
            <a:r>
              <a:rPr lang="en-AU" sz="2000" dirty="0">
                <a:solidFill>
                  <a:srgbClr val="3D3D3D"/>
                </a:solidFill>
                <a:latin typeface="Arial"/>
                <a:cs typeface="Arial"/>
              </a:rPr>
              <a:t>Facilitated by Tom Bevan, AusDN</a:t>
            </a:r>
          </a:p>
          <a:p>
            <a:pPr marL="342900">
              <a:spcBef>
                <a:spcPts val="67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 Wrap-up and close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– </a:t>
            </a:r>
            <a:r>
              <a:rPr lang="en-AU" sz="2000" dirty="0">
                <a:solidFill>
                  <a:srgbClr val="3D3D3D"/>
                </a:solidFill>
                <a:latin typeface="Arial"/>
                <a:cs typeface="Arial"/>
              </a:rPr>
              <a:t>Tom Bevan, AusDN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81DEE-3930-0608-F9B7-B1CF78FF6111}"/>
              </a:ext>
            </a:extLst>
          </p:cNvPr>
          <p:cNvSpPr txBox="1"/>
          <p:nvPr/>
        </p:nvSpPr>
        <p:spPr>
          <a:xfrm>
            <a:off x="1370903" y="1570475"/>
            <a:ext cx="581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5519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85B6-A823-B301-59B4-E26DC3AD0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862975-354E-29C6-2528-B3431C34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624" y="4925771"/>
            <a:ext cx="14709997" cy="235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5DD1B-CC7E-C737-D56B-2A6537753F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21D1B-2C39-AF0D-26F7-7FC77E2F16F1}"/>
              </a:ext>
            </a:extLst>
          </p:cNvPr>
          <p:cNvSpPr txBox="1"/>
          <p:nvPr/>
        </p:nvSpPr>
        <p:spPr>
          <a:xfrm>
            <a:off x="1754951" y="2260145"/>
            <a:ext cx="9753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Live Captions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 are provided by Deaf Connect</a:t>
            </a:r>
          </a:p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3D3D3D"/>
                </a:solidFill>
                <a:latin typeface="Arial"/>
                <a:cs typeface="Arial"/>
              </a:rPr>
              <a:t>Auslan</a:t>
            </a: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 Interpreters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are provided by Deaf Connect. </a:t>
            </a:r>
            <a:endParaRPr lang="en-US" sz="2000" b="1" dirty="0">
              <a:solidFill>
                <a:srgbClr val="3D3D3D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Recording: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This webinar will be recorded and will be shared with the transcript</a:t>
            </a:r>
            <a:b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to all registered attendees.</a:t>
            </a:r>
            <a:endParaRPr lang="en-US" sz="2000" dirty="0">
              <a:solidFill>
                <a:srgbClr val="3D3D3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80DEF-C5BA-8415-DA63-EF9124C0AAEF}"/>
              </a:ext>
            </a:extLst>
          </p:cNvPr>
          <p:cNvSpPr txBox="1"/>
          <p:nvPr/>
        </p:nvSpPr>
        <p:spPr>
          <a:xfrm>
            <a:off x="1370902" y="1570475"/>
            <a:ext cx="844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AU" sz="2800" dirty="0">
                <a:solidFill>
                  <a:srgbClr val="3D3D3D"/>
                </a:solidFill>
                <a:latin typeface="Arial"/>
                <a:cs typeface="Arial"/>
              </a:rPr>
              <a:t>Accessibility Features for this session</a:t>
            </a:r>
            <a:endParaRPr lang="en-AU" sz="28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6513C-5D0A-7BFC-82C1-D7778F705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EACF295-9CD5-F1CB-B03B-4B3C5674D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624" y="4925771"/>
            <a:ext cx="14709997" cy="235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A60CD-B1B7-5C77-16F0-04BDF8A5E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26CFD-316E-2490-6E83-ADD65D284CEF}"/>
              </a:ext>
            </a:extLst>
          </p:cNvPr>
          <p:cNvSpPr txBox="1"/>
          <p:nvPr/>
        </p:nvSpPr>
        <p:spPr>
          <a:xfrm>
            <a:off x="1773239" y="2260145"/>
            <a:ext cx="9753600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Chat &amp; Q&amp;A: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Chat and Q&amp;A will be monitored, please add questions for Tom and Anna into the Q &amp; A and upvote those that you want answered.</a:t>
            </a:r>
          </a:p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    If we don’t get to your question, we will share a FAQ after the event.</a:t>
            </a:r>
          </a:p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3D3D3D"/>
                </a:solidFill>
                <a:latin typeface="Arial"/>
                <a:cs typeface="Arial"/>
              </a:rPr>
              <a:t>Technical issues: </a:t>
            </a: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If you encounter technical issues during the webinar, please</a:t>
            </a:r>
            <a:b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3D3D3D"/>
                </a:solidFill>
                <a:latin typeface="Arial"/>
                <a:cs typeface="Arial"/>
              </a:rPr>
              <a:t>note that we will be sending everyone the recording and transcript.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0E541-7CEA-2C06-BA00-8262492D41A1}"/>
              </a:ext>
            </a:extLst>
          </p:cNvPr>
          <p:cNvSpPr txBox="1"/>
          <p:nvPr/>
        </p:nvSpPr>
        <p:spPr>
          <a:xfrm>
            <a:off x="1370902" y="1570475"/>
            <a:ext cx="844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AU" sz="2800" dirty="0">
                <a:solidFill>
                  <a:srgbClr val="3D3D3D"/>
                </a:solidFill>
                <a:latin typeface="Arial"/>
                <a:cs typeface="Arial"/>
              </a:rPr>
              <a:t>Housekeeping notes</a:t>
            </a:r>
            <a:endParaRPr lang="en-AU" sz="28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2959-11E7-56DC-0833-13315C88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B02DF0-847C-8BC6-A4D4-67F8B6F30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2570">
            <a:off x="-858949" y="6320230"/>
            <a:ext cx="14709997" cy="235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924163-E55C-37F3-7E09-8CA39C2282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09CB2-7D1E-985A-CC6B-15EC4E2AAA02}"/>
              </a:ext>
            </a:extLst>
          </p:cNvPr>
          <p:cNvSpPr txBox="1"/>
          <p:nvPr/>
        </p:nvSpPr>
        <p:spPr>
          <a:xfrm>
            <a:off x="1370902" y="1570475"/>
            <a:ext cx="844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AU" sz="2800" dirty="0">
                <a:solidFill>
                  <a:srgbClr val="3D3D3D"/>
                </a:solidFill>
                <a:latin typeface="Arial"/>
                <a:cs typeface="Arial"/>
              </a:rPr>
              <a:t>Introducing today’s speaker</a:t>
            </a:r>
            <a:endParaRPr lang="en-AU" sz="28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8E30F-F3C5-020B-F91F-222047F57527}"/>
              </a:ext>
            </a:extLst>
          </p:cNvPr>
          <p:cNvSpPr txBox="1"/>
          <p:nvPr/>
        </p:nvSpPr>
        <p:spPr>
          <a:xfrm>
            <a:off x="1463040" y="2251710"/>
            <a:ext cx="9555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Anna Wright is the CEO and founder of </a:t>
            </a:r>
            <a:r>
              <a:rPr lang="en-US" sz="2000" dirty="0" err="1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BindiMaps</a:t>
            </a:r>
            <a: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digital indoor wayfinding platform that helps anyone navigate complex indoor spaces, whether they walk or roll, whether they can see or not. </a:t>
            </a:r>
            <a:b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2017, she has grown </a:t>
            </a:r>
            <a:r>
              <a:rPr lang="en-US" sz="2000" dirty="0" err="1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BindiMaps</a:t>
            </a:r>
            <a: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globally </a:t>
            </a:r>
            <a:r>
              <a:rPr lang="en-US" sz="2000" dirty="0" err="1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accessibility innovator, most recently named a Global Champion at the United Nations World Summit Awards 2023.</a:t>
            </a:r>
            <a:b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passionate advocate for inclusion and impact-driven technology, Anna is a prominent leader in the startup ecosystem, inspiring others to build tech that changes the world.</a:t>
            </a:r>
            <a:endParaRPr lang="en-AU" sz="20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3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0647-C888-D5C3-0ED5-51BFF9B6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1CBB9C-A4CD-A5DB-1E7A-6EBF4E986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624" y="4925771"/>
            <a:ext cx="14709997" cy="235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C3757-094E-634B-A6A2-CBB994C859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76A56-016B-A569-49FD-F045120BE8B8}"/>
              </a:ext>
            </a:extLst>
          </p:cNvPr>
          <p:cNvSpPr txBox="1"/>
          <p:nvPr/>
        </p:nvSpPr>
        <p:spPr>
          <a:xfrm>
            <a:off x="1805801" y="1932229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rgbClr val="6E2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57398-E5D7-576C-606C-78266E62CD6E}"/>
              </a:ext>
            </a:extLst>
          </p:cNvPr>
          <p:cNvSpPr txBox="1"/>
          <p:nvPr/>
        </p:nvSpPr>
        <p:spPr>
          <a:xfrm>
            <a:off x="1805801" y="3018874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6E2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Facilitated by Tom Bevan, AusDN</a:t>
            </a:r>
          </a:p>
        </p:txBody>
      </p:sp>
    </p:spTree>
    <p:extLst>
      <p:ext uri="{BB962C8B-B14F-4D97-AF65-F5344CB8AC3E}">
        <p14:creationId xmlns:p14="http://schemas.microsoft.com/office/powerpoint/2010/main" val="176559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4DF70-5F6C-A79E-26DA-1279DCF1F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321E6D0-BFBA-7B83-1C55-2F7377EAF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624" y="4925771"/>
            <a:ext cx="14709997" cy="235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08FB98-7F99-1066-824E-BB19D81E12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CA705-CDC6-60FE-3B61-1CA1C6309763}"/>
              </a:ext>
            </a:extLst>
          </p:cNvPr>
          <p:cNvSpPr txBox="1"/>
          <p:nvPr/>
        </p:nvSpPr>
        <p:spPr>
          <a:xfrm>
            <a:off x="1805801" y="1932229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rgbClr val="6E2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007D8-86B6-F2CE-C265-5B84128A14B5}"/>
              </a:ext>
            </a:extLst>
          </p:cNvPr>
          <p:cNvSpPr txBox="1"/>
          <p:nvPr/>
        </p:nvSpPr>
        <p:spPr>
          <a:xfrm>
            <a:off x="1805801" y="3018874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6E2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Facilitated by Tom Bevan, AusDN</a:t>
            </a:r>
          </a:p>
        </p:txBody>
      </p:sp>
    </p:spTree>
    <p:extLst>
      <p:ext uri="{BB962C8B-B14F-4D97-AF65-F5344CB8AC3E}">
        <p14:creationId xmlns:p14="http://schemas.microsoft.com/office/powerpoint/2010/main" val="138696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88C59-0136-B524-175C-EAB10386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A73579-35A9-2996-6C70-3604C8CC2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36" y="5419670"/>
            <a:ext cx="4944040" cy="132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682A75-A3C7-5423-758C-877F6EA20018}"/>
              </a:ext>
            </a:extLst>
          </p:cNvPr>
          <p:cNvSpPr txBox="1"/>
          <p:nvPr/>
        </p:nvSpPr>
        <p:spPr>
          <a:xfrm>
            <a:off x="3811604" y="843799"/>
            <a:ext cx="713232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For more information you can</a:t>
            </a:r>
            <a:b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</a:br>
            <a: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reach out to Dr Anna Wright at: </a:t>
            </a:r>
            <a:b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</a:br>
            <a:b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</a:br>
            <a: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anna@bindimaps.com</a:t>
            </a:r>
          </a:p>
          <a:p>
            <a:pPr algn="l">
              <a:spcBef>
                <a:spcPct val="0"/>
              </a:spcBef>
            </a:pPr>
            <a:r>
              <a:rPr lang="en-US" sz="3200" dirty="0">
                <a:solidFill>
                  <a:srgbClr val="5B2568"/>
                </a:solidFill>
                <a:latin typeface="Avenir Medium" panose="02000603020000020003" pitchFamily="2" charset="0"/>
                <a:ea typeface="Avenir 3"/>
                <a:cs typeface="Avenir 3"/>
                <a:sym typeface="Avenir 3"/>
              </a:rPr>
              <a:t>bindimaps.com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2C732-B11E-DADC-AAD9-A6E3B0B867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6091"/>
            <a:ext cx="10515600" cy="1326091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Presentation title page</a:t>
            </a:r>
          </a:p>
        </p:txBody>
      </p:sp>
      <p:pic>
        <p:nvPicPr>
          <p:cNvPr id="5" name="Picture 4" descr="A person sitting with her hand on her head&#10;&#10;AI-generated content may be incorrect.">
            <a:extLst>
              <a:ext uri="{FF2B5EF4-FFF2-40B4-BE49-F238E27FC236}">
                <a16:creationId xmlns:a16="http://schemas.microsoft.com/office/drawing/2014/main" id="{696F8490-B001-830B-A42F-9789FF3C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5" y="843799"/>
            <a:ext cx="2838651" cy="28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3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opia">
      <a:dk1>
        <a:srgbClr val="474444"/>
      </a:dk1>
      <a:lt1>
        <a:srgbClr val="FAFAFA"/>
      </a:lt1>
      <a:dk2>
        <a:srgbClr val="635E5E"/>
      </a:dk2>
      <a:lt2>
        <a:srgbClr val="FFFFFF"/>
      </a:lt2>
      <a:accent1>
        <a:srgbClr val="EF3A6B"/>
      </a:accent1>
      <a:accent2>
        <a:srgbClr val="F15926"/>
      </a:accent2>
      <a:accent3>
        <a:srgbClr val="2CB7C7"/>
      </a:accent3>
      <a:accent4>
        <a:srgbClr val="F8EF24"/>
      </a:accent4>
      <a:accent5>
        <a:srgbClr val="8116F6"/>
      </a:accent5>
      <a:accent6>
        <a:srgbClr val="31D34C"/>
      </a:accent6>
      <a:hlink>
        <a:srgbClr val="1D7A85"/>
      </a:hlink>
      <a:folHlink>
        <a:srgbClr val="7226BE"/>
      </a:folHlink>
    </a:clrScheme>
    <a:fontScheme name="Intopia">
      <a:majorFont>
        <a:latin typeface="Signika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 and theme guide.potx" id="{9D3F178E-9C28-46AE-A0F7-3191E36CC62C}" vid="{88D5460A-6D5C-49E1-A0E9-75F87E914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BAE8F4F60FE4ABF87340F89E8B81B" ma:contentTypeVersion="23" ma:contentTypeDescription="Create a new document." ma:contentTypeScope="" ma:versionID="5628d23f71df7cf9ecfe5ca30fdde316">
  <xsd:schema xmlns:xsd="http://www.w3.org/2001/XMLSchema" xmlns:xs="http://www.w3.org/2001/XMLSchema" xmlns:p="http://schemas.microsoft.com/office/2006/metadata/properties" xmlns:ns1="http://schemas.microsoft.com/sharepoint/v3" xmlns:ns2="30338016-c1d6-4fdb-b00f-adf827b88ff7" xmlns:ns3="6dc0d04f-edfa-487b-9770-7cfd4c6ed37d" targetNamespace="http://schemas.microsoft.com/office/2006/metadata/properties" ma:root="true" ma:fieldsID="ae38d74495404988b01c647942378f51" ns1:_="" ns2:_="" ns3:_="">
    <xsd:import namespace="http://schemas.microsoft.com/sharepoint/v3"/>
    <xsd:import namespace="30338016-c1d6-4fdb-b00f-adf827b88ff7"/>
    <xsd:import namespace="6dc0d04f-edfa-487b-9770-7cfd4c6ed37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8016-c1d6-4fdb-b00f-adf827b88ff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403ae607-e6bb-444c-82eb-582b60818df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2aa6173-eaf2-40c1-969e-929077592c82}" ma:internalName="TaxCatchAll" ma:showField="CatchAllData" ma:web="30338016-c1d6-4fdb-b00f-adf827b88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0d04f-edfa-487b-9770-7cfd4c6ed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03ae607-e6bb-444c-82eb-582b60818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c0d04f-edfa-487b-9770-7cfd4c6ed37d">
      <Terms xmlns="http://schemas.microsoft.com/office/infopath/2007/PartnerControls"/>
    </lcf76f155ced4ddcb4097134ff3c332f>
    <TaxCatchAll xmlns="30338016-c1d6-4fdb-b00f-adf827b88ff7" xsi:nil="true"/>
    <_ip_UnifiedCompliancePolicyUIAction xmlns="http://schemas.microsoft.com/sharepoint/v3" xsi:nil="true"/>
    <_ip_UnifiedCompliancePolicyProperties xmlns="http://schemas.microsoft.com/sharepoint/v3" xsi:nil="true"/>
    <TaxKeywordTaxHTField xmlns="30338016-c1d6-4fdb-b00f-adf827b88ff7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CE318447-1D43-4984-A8C4-09BA4849A13E}"/>
</file>

<file path=customXml/itemProps2.xml><?xml version="1.0" encoding="utf-8"?>
<ds:datastoreItem xmlns:ds="http://schemas.openxmlformats.org/officeDocument/2006/customXml" ds:itemID="{68D09086-20E6-413A-8854-EC24BCF4E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2D1DE3-5E50-4FCF-A78D-9933C72F42E2}">
  <ds:schemaRefs>
    <ds:schemaRef ds:uri="30338016-c1d6-4fdb-b00f-adf827b88ff7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6dc0d04f-edfa-487b-9770-7cfd4c6ed37d"/>
  </ds:schemaRefs>
</ds:datastoreItem>
</file>

<file path=docMetadata/LabelInfo.xml><?xml version="1.0" encoding="utf-8"?>
<clbl:labelList xmlns:clbl="http://schemas.microsoft.com/office/2020/mipLabelMetadata">
  <clbl:label id="{cff06a95-30ba-4359-8386-ee76489186f7}" enabled="1" method="Standard" siteId="{1ce6baa1-e79d-4c5a-87e4-4a198f3c43b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11825</TotalTime>
  <Words>432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Avenir Medium</vt:lpstr>
      <vt:lpstr>Calibri</vt:lpstr>
      <vt:lpstr>Signika Medium</vt:lpstr>
      <vt:lpstr>Signika SemiBold</vt:lpstr>
      <vt:lpstr>Work Sans</vt:lpstr>
      <vt:lpstr>Work Sans Bold</vt:lpstr>
      <vt:lpstr>Work Sans Medium</vt:lpstr>
      <vt:lpstr>Work Sans regular</vt:lpstr>
      <vt:lpstr>Work Sans SemiBold</vt:lpstr>
      <vt:lpstr>Office Theme</vt:lpstr>
      <vt:lpstr>Presentation title page</vt:lpstr>
      <vt:lpstr>PowerPoint Presentation</vt:lpstr>
      <vt:lpstr>Presentation title page</vt:lpstr>
      <vt:lpstr>Presentation title page</vt:lpstr>
      <vt:lpstr>Presentation title page</vt:lpstr>
      <vt:lpstr>Presentation title page</vt:lpstr>
      <vt:lpstr>Presentation title page</vt:lpstr>
      <vt:lpstr>Presentation title page</vt:lpstr>
      <vt:lpstr>Presentation title page</vt:lpstr>
      <vt:lpstr>Presentation title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Webber</dc:creator>
  <cp:lastModifiedBy>Emilie Van Os-Schmitt</cp:lastModifiedBy>
  <cp:revision>39</cp:revision>
  <dcterms:created xsi:type="dcterms:W3CDTF">2023-11-15T22:30:16Z</dcterms:created>
  <dcterms:modified xsi:type="dcterms:W3CDTF">2025-09-24T01:41:42Z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0x010100133BAE8F4F60FE4ABF87340F89E8B81B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