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7" r:id="rId4"/>
  </p:sldMasterIdLst>
  <p:notesMasterIdLst>
    <p:notesMasterId r:id="rId34"/>
  </p:notesMasterIdLst>
  <p:handoutMasterIdLst>
    <p:handoutMasterId r:id="rId35"/>
  </p:handoutMasterIdLst>
  <p:sldIdLst>
    <p:sldId id="508" r:id="rId5"/>
    <p:sldId id="510" r:id="rId6"/>
    <p:sldId id="290" r:id="rId7"/>
    <p:sldId id="509" r:id="rId8"/>
    <p:sldId id="511" r:id="rId9"/>
    <p:sldId id="513" r:id="rId10"/>
    <p:sldId id="512" r:id="rId11"/>
    <p:sldId id="515" r:id="rId12"/>
    <p:sldId id="517" r:id="rId13"/>
    <p:sldId id="518" r:id="rId14"/>
    <p:sldId id="519" r:id="rId15"/>
    <p:sldId id="516" r:id="rId16"/>
    <p:sldId id="522" r:id="rId17"/>
    <p:sldId id="256" r:id="rId18"/>
    <p:sldId id="258" r:id="rId19"/>
    <p:sldId id="259" r:id="rId20"/>
    <p:sldId id="264" r:id="rId21"/>
    <p:sldId id="521" r:id="rId22"/>
    <p:sldId id="523" r:id="rId23"/>
    <p:sldId id="261" r:id="rId24"/>
    <p:sldId id="267" r:id="rId25"/>
    <p:sldId id="274" r:id="rId26"/>
    <p:sldId id="268" r:id="rId27"/>
    <p:sldId id="525" r:id="rId28"/>
    <p:sldId id="524" r:id="rId29"/>
    <p:sldId id="520" r:id="rId30"/>
    <p:sldId id="526" r:id="rId31"/>
    <p:sldId id="527" r:id="rId32"/>
    <p:sldId id="528"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297B"/>
    <a:srgbClr val="B02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827BA-CE96-4536-910F-DDB18B7E4CAC}" v="4" dt="2024-01-24T02:38:30.5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99" autoAdjust="0"/>
    <p:restoredTop sz="93792" autoAdjust="0"/>
  </p:normalViewPr>
  <p:slideViewPr>
    <p:cSldViewPr snapToGrid="0">
      <p:cViewPr varScale="1">
        <p:scale>
          <a:sx n="151" d="100"/>
          <a:sy n="151" d="100"/>
        </p:scale>
        <p:origin x="108" y="252"/>
      </p:cViewPr>
      <p:guideLst>
        <p:guide orient="horz" pos="1620"/>
        <p:guide pos="2880"/>
      </p:guideLst>
    </p:cSldViewPr>
  </p:slideViewPr>
  <p:outlineViewPr>
    <p:cViewPr>
      <p:scale>
        <a:sx n="33" d="100"/>
        <a:sy n="33" d="100"/>
      </p:scale>
      <p:origin x="0" y="-5722"/>
    </p:cViewPr>
  </p:outlineViewPr>
  <p:notesTextViewPr>
    <p:cViewPr>
      <p:scale>
        <a:sx n="3" d="2"/>
        <a:sy n="3" d="2"/>
      </p:scale>
      <p:origin x="0" y="0"/>
    </p:cViewPr>
  </p:notesTextViewPr>
  <p:sorterViewPr>
    <p:cViewPr>
      <p:scale>
        <a:sx n="160" d="100"/>
        <a:sy n="160" d="100"/>
      </p:scale>
      <p:origin x="0" y="-14598"/>
    </p:cViewPr>
  </p:sorter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ie Van Os-Schmitt" userId="be8d0a49-d5c8-4552-abb0-d8f61a567b05" providerId="ADAL" clId="{494827BA-CE96-4536-910F-DDB18B7E4CAC}"/>
    <pc:docChg chg="undo custSel modSld modMainMaster">
      <pc:chgData name="Emilie Van Os-Schmitt" userId="be8d0a49-d5c8-4552-abb0-d8f61a567b05" providerId="ADAL" clId="{494827BA-CE96-4536-910F-DDB18B7E4CAC}" dt="2024-01-24T02:43:22.657" v="114" actId="207"/>
      <pc:docMkLst>
        <pc:docMk/>
      </pc:docMkLst>
      <pc:sldChg chg="modSp mod">
        <pc:chgData name="Emilie Van Os-Schmitt" userId="be8d0a49-d5c8-4552-abb0-d8f61a567b05" providerId="ADAL" clId="{494827BA-CE96-4536-910F-DDB18B7E4CAC}" dt="2024-01-24T02:41:10.607" v="106" actId="207"/>
        <pc:sldMkLst>
          <pc:docMk/>
          <pc:sldMk cId="1391111356" sldId="512"/>
        </pc:sldMkLst>
        <pc:graphicFrameChg chg="modGraphic">
          <ac:chgData name="Emilie Van Os-Schmitt" userId="be8d0a49-d5c8-4552-abb0-d8f61a567b05" providerId="ADAL" clId="{494827BA-CE96-4536-910F-DDB18B7E4CAC}" dt="2024-01-24T02:41:10.607" v="106" actId="207"/>
          <ac:graphicFrameMkLst>
            <pc:docMk/>
            <pc:sldMk cId="1391111356" sldId="512"/>
            <ac:graphicFrameMk id="5" creationId="{421F5974-C675-0DB6-EFFF-970BA15293BA}"/>
          </ac:graphicFrameMkLst>
        </pc:graphicFrameChg>
      </pc:sldChg>
      <pc:sldChg chg="modSp mod">
        <pc:chgData name="Emilie Van Os-Schmitt" userId="be8d0a49-d5c8-4552-abb0-d8f61a567b05" providerId="ADAL" clId="{494827BA-CE96-4536-910F-DDB18B7E4CAC}" dt="2024-01-24T02:40:47.606" v="104" actId="207"/>
        <pc:sldMkLst>
          <pc:docMk/>
          <pc:sldMk cId="2514552725" sldId="513"/>
        </pc:sldMkLst>
        <pc:graphicFrameChg chg="modGraphic">
          <ac:chgData name="Emilie Van Os-Schmitt" userId="be8d0a49-d5c8-4552-abb0-d8f61a567b05" providerId="ADAL" clId="{494827BA-CE96-4536-910F-DDB18B7E4CAC}" dt="2024-01-24T02:40:47.606" v="104" actId="207"/>
          <ac:graphicFrameMkLst>
            <pc:docMk/>
            <pc:sldMk cId="2514552725" sldId="513"/>
            <ac:graphicFrameMk id="5" creationId="{421F5974-C675-0DB6-EFFF-970BA15293BA}"/>
          </ac:graphicFrameMkLst>
        </pc:graphicFrameChg>
      </pc:sldChg>
      <pc:sldChg chg="modSp mod">
        <pc:chgData name="Emilie Van Os-Schmitt" userId="be8d0a49-d5c8-4552-abb0-d8f61a567b05" providerId="ADAL" clId="{494827BA-CE96-4536-910F-DDB18B7E4CAC}" dt="2024-01-24T02:43:17.706" v="113" actId="207"/>
        <pc:sldMkLst>
          <pc:docMk/>
          <pc:sldMk cId="2646675258" sldId="520"/>
        </pc:sldMkLst>
        <pc:spChg chg="mod">
          <ac:chgData name="Emilie Van Os-Schmitt" userId="be8d0a49-d5c8-4552-abb0-d8f61a567b05" providerId="ADAL" clId="{494827BA-CE96-4536-910F-DDB18B7E4CAC}" dt="2024-01-24T02:43:17.706" v="113" actId="207"/>
          <ac:spMkLst>
            <pc:docMk/>
            <pc:sldMk cId="2646675258" sldId="520"/>
            <ac:spMk id="3" creationId="{F418D12A-2AB0-26B2-9FF9-6FE67C5FDD75}"/>
          </ac:spMkLst>
        </pc:spChg>
      </pc:sldChg>
      <pc:sldChg chg="addSp delSp modSp mod">
        <pc:chgData name="Emilie Van Os-Schmitt" userId="be8d0a49-d5c8-4552-abb0-d8f61a567b05" providerId="ADAL" clId="{494827BA-CE96-4536-910F-DDB18B7E4CAC}" dt="2024-01-24T02:42:53.490" v="112" actId="1076"/>
        <pc:sldMkLst>
          <pc:docMk/>
          <pc:sldMk cId="2490481628" sldId="524"/>
        </pc:sldMkLst>
        <pc:graphicFrameChg chg="del">
          <ac:chgData name="Emilie Van Os-Schmitt" userId="be8d0a49-d5c8-4552-abb0-d8f61a567b05" providerId="ADAL" clId="{494827BA-CE96-4536-910F-DDB18B7E4CAC}" dt="2024-01-24T02:42:36.723" v="107" actId="478"/>
          <ac:graphicFrameMkLst>
            <pc:docMk/>
            <pc:sldMk cId="2490481628" sldId="524"/>
            <ac:graphicFrameMk id="10" creationId="{2E2130D6-7986-2875-7B84-F7FD76234D30}"/>
          </ac:graphicFrameMkLst>
        </pc:graphicFrameChg>
        <pc:picChg chg="add mod">
          <ac:chgData name="Emilie Van Os-Schmitt" userId="be8d0a49-d5c8-4552-abb0-d8f61a567b05" providerId="ADAL" clId="{494827BA-CE96-4536-910F-DDB18B7E4CAC}" dt="2024-01-24T02:42:53.490" v="112" actId="1076"/>
          <ac:picMkLst>
            <pc:docMk/>
            <pc:sldMk cId="2490481628" sldId="524"/>
            <ac:picMk id="5" creationId="{D6D8DDD2-4683-9F4B-F44A-2CC1FA042FC7}"/>
          </ac:picMkLst>
        </pc:picChg>
      </pc:sldChg>
      <pc:sldChg chg="modSp mod">
        <pc:chgData name="Emilie Van Os-Schmitt" userId="be8d0a49-d5c8-4552-abb0-d8f61a567b05" providerId="ADAL" clId="{494827BA-CE96-4536-910F-DDB18B7E4CAC}" dt="2024-01-24T02:43:22.657" v="114" actId="207"/>
        <pc:sldMkLst>
          <pc:docMk/>
          <pc:sldMk cId="3268030342" sldId="526"/>
        </pc:sldMkLst>
        <pc:spChg chg="mod">
          <ac:chgData name="Emilie Van Os-Schmitt" userId="be8d0a49-d5c8-4552-abb0-d8f61a567b05" providerId="ADAL" clId="{494827BA-CE96-4536-910F-DDB18B7E4CAC}" dt="2024-01-24T02:43:22.657" v="114" actId="207"/>
          <ac:spMkLst>
            <pc:docMk/>
            <pc:sldMk cId="3268030342" sldId="526"/>
            <ac:spMk id="3" creationId="{F418D12A-2AB0-26B2-9FF9-6FE67C5FDD75}"/>
          </ac:spMkLst>
        </pc:spChg>
      </pc:sldChg>
      <pc:sldMasterChg chg="modSldLayout">
        <pc:chgData name="Emilie Van Os-Schmitt" userId="be8d0a49-d5c8-4552-abb0-d8f61a567b05" providerId="ADAL" clId="{494827BA-CE96-4536-910F-DDB18B7E4CAC}" dt="2024-01-24T02:39:46.623" v="100" actId="1076"/>
        <pc:sldMasterMkLst>
          <pc:docMk/>
          <pc:sldMasterMk cId="0" sldId="2147483657"/>
        </pc:sldMasterMkLst>
        <pc:sldLayoutChg chg="modSp">
          <pc:chgData name="Emilie Van Os-Schmitt" userId="be8d0a49-d5c8-4552-abb0-d8f61a567b05" providerId="ADAL" clId="{494827BA-CE96-4536-910F-DDB18B7E4CAC}" dt="2024-01-24T02:36:13.841" v="1" actId="14826"/>
          <pc:sldLayoutMkLst>
            <pc:docMk/>
            <pc:sldMasterMk cId="0" sldId="2147483657"/>
            <pc:sldLayoutMk cId="0" sldId="2147483649"/>
          </pc:sldLayoutMkLst>
          <pc:picChg chg="mod">
            <ac:chgData name="Emilie Van Os-Schmitt" userId="be8d0a49-d5c8-4552-abb0-d8f61a567b05" providerId="ADAL" clId="{494827BA-CE96-4536-910F-DDB18B7E4CAC}" dt="2024-01-24T02:36:13.841" v="1" actId="14826"/>
            <ac:picMkLst>
              <pc:docMk/>
              <pc:sldMasterMk cId="0" sldId="2147483657"/>
              <pc:sldLayoutMk cId="0" sldId="2147483649"/>
              <ac:picMk id="20" creationId="{00000000-0000-0000-0000-000000000000}"/>
            </ac:picMkLst>
          </pc:picChg>
        </pc:sldLayoutChg>
        <pc:sldLayoutChg chg="addSp delSp modSp mod">
          <pc:chgData name="Emilie Van Os-Schmitt" userId="be8d0a49-d5c8-4552-abb0-d8f61a567b05" providerId="ADAL" clId="{494827BA-CE96-4536-910F-DDB18B7E4CAC}" dt="2024-01-24T02:39:46.623" v="100" actId="1076"/>
          <pc:sldLayoutMkLst>
            <pc:docMk/>
            <pc:sldMasterMk cId="0" sldId="2147483657"/>
            <pc:sldLayoutMk cId="0" sldId="2147483661"/>
          </pc:sldLayoutMkLst>
          <pc:spChg chg="mod">
            <ac:chgData name="Emilie Van Os-Schmitt" userId="be8d0a49-d5c8-4552-abb0-d8f61a567b05" providerId="ADAL" clId="{494827BA-CE96-4536-910F-DDB18B7E4CAC}" dt="2024-01-24T02:38:16.527" v="56" actId="1076"/>
            <ac:spMkLst>
              <pc:docMk/>
              <pc:sldMasterMk cId="0" sldId="2147483657"/>
              <pc:sldLayoutMk cId="0" sldId="2147483661"/>
              <ac:spMk id="49" creationId="{00000000-0000-0000-0000-000000000000}"/>
            </ac:spMkLst>
          </pc:spChg>
          <pc:picChg chg="add mod">
            <ac:chgData name="Emilie Van Os-Schmitt" userId="be8d0a49-d5c8-4552-abb0-d8f61a567b05" providerId="ADAL" clId="{494827BA-CE96-4536-910F-DDB18B7E4CAC}" dt="2024-01-24T02:39:46.623" v="100" actId="1076"/>
            <ac:picMkLst>
              <pc:docMk/>
              <pc:sldMasterMk cId="0" sldId="2147483657"/>
              <pc:sldLayoutMk cId="0" sldId="2147483661"/>
              <ac:picMk id="3" creationId="{395A0824-2645-0237-F0B9-0304BB06435A}"/>
            </ac:picMkLst>
          </pc:picChg>
          <pc:picChg chg="add mod">
            <ac:chgData name="Emilie Van Os-Schmitt" userId="be8d0a49-d5c8-4552-abb0-d8f61a567b05" providerId="ADAL" clId="{494827BA-CE96-4536-910F-DDB18B7E4CAC}" dt="2024-01-24T02:39:37.607" v="97" actId="1076"/>
            <ac:picMkLst>
              <pc:docMk/>
              <pc:sldMasterMk cId="0" sldId="2147483657"/>
              <pc:sldLayoutMk cId="0" sldId="2147483661"/>
              <ac:picMk id="5" creationId="{7FFF0785-11C5-1839-14B8-3417A5CB8076}"/>
            </ac:picMkLst>
          </pc:picChg>
          <pc:picChg chg="del">
            <ac:chgData name="Emilie Van Os-Schmitt" userId="be8d0a49-d5c8-4552-abb0-d8f61a567b05" providerId="ADAL" clId="{494827BA-CE96-4536-910F-DDB18B7E4CAC}" dt="2024-01-24T02:37:04.885" v="4" actId="478"/>
            <ac:picMkLst>
              <pc:docMk/>
              <pc:sldMasterMk cId="0" sldId="2147483657"/>
              <pc:sldLayoutMk cId="0" sldId="2147483661"/>
              <ac:picMk id="50" creationId="{00000000-0000-0000-0000-000000000000}"/>
            </ac:picMkLst>
          </pc:picChg>
          <pc:picChg chg="mod">
            <ac:chgData name="Emilie Van Os-Schmitt" userId="be8d0a49-d5c8-4552-abb0-d8f61a567b05" providerId="ADAL" clId="{494827BA-CE96-4536-910F-DDB18B7E4CAC}" dt="2024-01-24T02:39:13.740" v="96" actId="1076"/>
            <ac:picMkLst>
              <pc:docMk/>
              <pc:sldMasterMk cId="0" sldId="2147483657"/>
              <pc:sldLayoutMk cId="0" sldId="2147483661"/>
              <ac:picMk id="53" creationId="{00000000-0000-0000-0000-000000000000}"/>
            </ac:picMkLst>
          </pc:picChg>
          <pc:picChg chg="mod">
            <ac:chgData name="Emilie Van Os-Schmitt" userId="be8d0a49-d5c8-4552-abb0-d8f61a567b05" providerId="ADAL" clId="{494827BA-CE96-4536-910F-DDB18B7E4CAC}" dt="2024-01-24T02:36:03.856" v="0" actId="14826"/>
            <ac:picMkLst>
              <pc:docMk/>
              <pc:sldMasterMk cId="0" sldId="2147483657"/>
              <pc:sldLayoutMk cId="0" sldId="2147483661"/>
              <ac:picMk id="54" creationId="{00000000-0000-0000-0000-000000000000}"/>
            </ac:picMkLst>
          </pc:picChg>
          <pc:picChg chg="del">
            <ac:chgData name="Emilie Van Os-Schmitt" userId="be8d0a49-d5c8-4552-abb0-d8f61a567b05" providerId="ADAL" clId="{494827BA-CE96-4536-910F-DDB18B7E4CAC}" dt="2024-01-24T02:37:07.156" v="5" actId="478"/>
            <ac:picMkLst>
              <pc:docMk/>
              <pc:sldMasterMk cId="0" sldId="2147483657"/>
              <pc:sldLayoutMk cId="0" sldId="2147483661"/>
              <ac:picMk id="55" creationId="{00000000-0000-0000-0000-000000000000}"/>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16330F-39C6-A145-ADBE-5D19427D64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7351391-DC95-1D48-8604-578CF1B580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977969-04D6-1242-993D-8C41584C6602}" type="datetimeFigureOut">
              <a:rPr lang="en-US" smtClean="0"/>
              <a:t>1/24/2024</a:t>
            </a:fld>
            <a:endParaRPr lang="en-US"/>
          </a:p>
        </p:txBody>
      </p:sp>
      <p:sp>
        <p:nvSpPr>
          <p:cNvPr id="4" name="Footer Placeholder 3">
            <a:extLst>
              <a:ext uri="{FF2B5EF4-FFF2-40B4-BE49-F238E27FC236}">
                <a16:creationId xmlns:a16="http://schemas.microsoft.com/office/drawing/2014/main" id="{43465913-1421-B342-82D8-AF755A6B6FF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13B9F34-F6CA-8C44-B2D1-A43B0C5F31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9505BA9-E673-9B49-AD1A-B554CFE1C393}" type="slidenum">
              <a:rPr lang="en-US" smtClean="0"/>
              <a:t>‹#›</a:t>
            </a:fld>
            <a:endParaRPr lang="en-US"/>
          </a:p>
        </p:txBody>
      </p:sp>
    </p:spTree>
    <p:extLst>
      <p:ext uri="{BB962C8B-B14F-4D97-AF65-F5344CB8AC3E}">
        <p14:creationId xmlns:p14="http://schemas.microsoft.com/office/powerpoint/2010/main" val="10683354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42e17ab2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42e17ab2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31486217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AU" dirty="0"/>
          </a:p>
        </p:txBody>
      </p:sp>
    </p:spTree>
    <p:extLst>
      <p:ext uri="{BB962C8B-B14F-4D97-AF65-F5344CB8AC3E}">
        <p14:creationId xmlns:p14="http://schemas.microsoft.com/office/powerpoint/2010/main" val="3789875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AU" dirty="0"/>
          </a:p>
        </p:txBody>
      </p:sp>
    </p:spTree>
    <p:extLst>
      <p:ext uri="{BB962C8B-B14F-4D97-AF65-F5344CB8AC3E}">
        <p14:creationId xmlns:p14="http://schemas.microsoft.com/office/powerpoint/2010/main" val="22898697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42e17ab2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42e17ab2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2421258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AU" dirty="0"/>
          </a:p>
        </p:txBody>
      </p:sp>
    </p:spTree>
    <p:extLst>
      <p:ext uri="{BB962C8B-B14F-4D97-AF65-F5344CB8AC3E}">
        <p14:creationId xmlns:p14="http://schemas.microsoft.com/office/powerpoint/2010/main" val="3845455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42e17ab2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42e17ab2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3723707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AU" dirty="0"/>
          </a:p>
        </p:txBody>
      </p:sp>
    </p:spTree>
    <p:extLst>
      <p:ext uri="{BB962C8B-B14F-4D97-AF65-F5344CB8AC3E}">
        <p14:creationId xmlns:p14="http://schemas.microsoft.com/office/powerpoint/2010/main" val="22739041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42e17ab2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42e17ab2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3798828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42e17ab2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42e17ab2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16868165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Accessible digital meetings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How can you ensure your virtual meetings are inclusive?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 follow these practices for accessible digital meetings. Some are actions as part of pre-meeting set up but we share so that you can keep this in mind for future meetings you might hold.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indent="0">
              <a:buNone/>
            </a:pPr>
            <a:endParaRPr lang="en-AU" dirty="0"/>
          </a:p>
        </p:txBody>
      </p:sp>
    </p:spTree>
    <p:extLst>
      <p:ext uri="{BB962C8B-B14F-4D97-AF65-F5344CB8AC3E}">
        <p14:creationId xmlns:p14="http://schemas.microsoft.com/office/powerpoint/2010/main" val="2322754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Accessible digital meetings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How can you ensure your virtual meetings are inclusive?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 follow these practices for accessible digital meetings. Some are actions as part of pre-meeting set up but we share so that you can keep this in mind for future meetings you might hold.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indent="0">
              <a:buNone/>
            </a:pPr>
            <a:endParaRPr lang="en-AU" dirty="0"/>
          </a:p>
        </p:txBody>
      </p:sp>
    </p:spTree>
    <p:extLst>
      <p:ext uri="{BB962C8B-B14F-4D97-AF65-F5344CB8AC3E}">
        <p14:creationId xmlns:p14="http://schemas.microsoft.com/office/powerpoint/2010/main" val="267878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Accessible digital meetings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How can you ensure your virtual meetings are inclusive?</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We follow these practices for accessible digital meetings. Some are actions as part of pre-meeting set up but we share so that you can keep this in mind for future meetings you might hold.</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158750" indent="0">
              <a:buNone/>
            </a:pPr>
            <a:endParaRPr lang="en-AU" dirty="0"/>
          </a:p>
        </p:txBody>
      </p:sp>
    </p:spTree>
    <p:extLst>
      <p:ext uri="{BB962C8B-B14F-4D97-AF65-F5344CB8AC3E}">
        <p14:creationId xmlns:p14="http://schemas.microsoft.com/office/powerpoint/2010/main" val="3850849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42e17ab2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42e17ab2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151753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AU" dirty="0"/>
          </a:p>
        </p:txBody>
      </p:sp>
    </p:spTree>
    <p:extLst>
      <p:ext uri="{BB962C8B-B14F-4D97-AF65-F5344CB8AC3E}">
        <p14:creationId xmlns:p14="http://schemas.microsoft.com/office/powerpoint/2010/main" val="646861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AU" dirty="0"/>
          </a:p>
        </p:txBody>
      </p:sp>
    </p:spTree>
    <p:extLst>
      <p:ext uri="{BB962C8B-B14F-4D97-AF65-F5344CB8AC3E}">
        <p14:creationId xmlns:p14="http://schemas.microsoft.com/office/powerpoint/2010/main" val="162911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42e17ab2e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42e17ab2e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indent="0">
              <a:buNone/>
            </a:pPr>
            <a:endParaRPr lang="en-US" dirty="0"/>
          </a:p>
        </p:txBody>
      </p:sp>
    </p:spTree>
    <p:extLst>
      <p:ext uri="{BB962C8B-B14F-4D97-AF65-F5344CB8AC3E}">
        <p14:creationId xmlns:p14="http://schemas.microsoft.com/office/powerpoint/2010/main" val="1068239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AU" dirty="0"/>
          </a:p>
        </p:txBody>
      </p:sp>
    </p:spTree>
    <p:extLst>
      <p:ext uri="{BB962C8B-B14F-4D97-AF65-F5344CB8AC3E}">
        <p14:creationId xmlns:p14="http://schemas.microsoft.com/office/powerpoint/2010/main" val="29834093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1 1" userDrawn="1">
  <p:cSld name="TITLE_AND_BODY_1_1">
    <p:spTree>
      <p:nvGrpSpPr>
        <p:cNvPr id="1" name="Shape 48"/>
        <p:cNvGrpSpPr/>
        <p:nvPr/>
      </p:nvGrpSpPr>
      <p:grpSpPr>
        <a:xfrm>
          <a:off x="0" y="0"/>
          <a:ext cx="0" cy="0"/>
          <a:chOff x="0" y="0"/>
          <a:chExt cx="0" cy="0"/>
        </a:xfrm>
      </p:grpSpPr>
      <p:sp>
        <p:nvSpPr>
          <p:cNvPr id="49" name="Google Shape;49;p9"/>
          <p:cNvSpPr/>
          <p:nvPr/>
        </p:nvSpPr>
        <p:spPr>
          <a:xfrm>
            <a:off x="0" y="0"/>
            <a:ext cx="9144000" cy="5143500"/>
          </a:xfrm>
          <a:prstGeom prst="rect">
            <a:avLst/>
          </a:prstGeom>
          <a:solidFill>
            <a:srgbClr val="B020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1;p9"/>
          <p:cNvSpPr txBox="1">
            <a:spLocks noGrp="1"/>
          </p:cNvSpPr>
          <p:nvPr>
            <p:ph type="sldNum" idx="12"/>
          </p:nvPr>
        </p:nvSpPr>
        <p:spPr>
          <a:xfrm>
            <a:off x="7924800" y="4663217"/>
            <a:ext cx="1096358" cy="393600"/>
          </a:xfrm>
          <a:prstGeom prst="rect">
            <a:avLst/>
          </a:prstGeom>
        </p:spPr>
        <p:txBody>
          <a:bodyPr spcFirstLastPara="1" wrap="square" lIns="91425" tIns="91425" rIns="91425" bIns="91425" anchor="ctr" anchorCtr="0">
            <a:normAutofit/>
          </a:bodyPr>
          <a:lstStyle>
            <a:lvl1pPr lvl="0" rtl="0">
              <a:buNone/>
              <a:defRPr>
                <a:solidFill>
                  <a:schemeClr val="bg1"/>
                </a:solidFill>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r>
              <a:rPr lang="en-GB"/>
              <a:t>Slide </a:t>
            </a:r>
            <a:fld id="{02696CA5-8008-6449-8BC4-F108A6DA03C9}" type="slidenum">
              <a:rPr lang="en-GB" smtClean="0"/>
              <a:pPr/>
              <a:t>‹#›</a:t>
            </a:fld>
            <a:endParaRPr/>
          </a:p>
        </p:txBody>
      </p:sp>
      <p:pic>
        <p:nvPicPr>
          <p:cNvPr id="53" name="Google Shape;53;p9"/>
          <p:cNvPicPr preferRelativeResize="0"/>
          <p:nvPr/>
        </p:nvPicPr>
        <p:blipFill rotWithShape="1">
          <a:blip r:embed="rId2" cstate="screen">
            <a:alphaModFix/>
            <a:extLst>
              <a:ext uri="{28A0092B-C50C-407E-A947-70E740481C1C}">
                <a14:useLocalDpi xmlns:a14="http://schemas.microsoft.com/office/drawing/2010/main"/>
              </a:ext>
            </a:extLst>
          </a:blip>
          <a:srcRect l="32148" t="37058" r="-4246" b="-4095"/>
          <a:stretch/>
        </p:blipFill>
        <p:spPr>
          <a:xfrm rot="20545031">
            <a:off x="-518962" y="-669597"/>
            <a:ext cx="3215913" cy="2232960"/>
          </a:xfrm>
          <a:prstGeom prst="rect">
            <a:avLst/>
          </a:prstGeom>
          <a:noFill/>
          <a:ln>
            <a:noFill/>
          </a:ln>
        </p:spPr>
      </p:pic>
      <p:pic>
        <p:nvPicPr>
          <p:cNvPr id="54" name="Google Shape;54;p9"/>
          <p:cNvPicPr preferRelativeResize="0"/>
          <p:nvPr/>
        </p:nvPicPr>
        <p:blipFill>
          <a:blip r:embed="rId3"/>
          <a:srcRect/>
          <a:stretch/>
        </p:blipFill>
        <p:spPr>
          <a:xfrm>
            <a:off x="429349" y="220146"/>
            <a:ext cx="1696213" cy="453475"/>
          </a:xfrm>
          <a:prstGeom prst="rect">
            <a:avLst/>
          </a:prstGeom>
          <a:noFill/>
          <a:ln>
            <a:noFill/>
          </a:ln>
        </p:spPr>
      </p:pic>
      <p:pic>
        <p:nvPicPr>
          <p:cNvPr id="3" name="Picture 2" descr="decorative">
            <a:extLst>
              <a:ext uri="{FF2B5EF4-FFF2-40B4-BE49-F238E27FC236}">
                <a16:creationId xmlns:a16="http://schemas.microsoft.com/office/drawing/2014/main" id="{395A0824-2645-0237-F0B9-0304BB06435A}"/>
              </a:ext>
            </a:extLst>
          </p:cNvPr>
          <p:cNvPicPr>
            <a:picLocks noChangeAspect="1"/>
          </p:cNvPicPr>
          <p:nvPr userDrawn="1"/>
        </p:nvPicPr>
        <p:blipFill>
          <a:blip r:embed="rId4"/>
          <a:stretch>
            <a:fillRect/>
          </a:stretch>
        </p:blipFill>
        <p:spPr>
          <a:xfrm rot="2822772">
            <a:off x="-2201941" y="4181143"/>
            <a:ext cx="6184265" cy="4303310"/>
          </a:xfrm>
          <a:prstGeom prst="rect">
            <a:avLst/>
          </a:prstGeom>
        </p:spPr>
      </p:pic>
      <p:pic>
        <p:nvPicPr>
          <p:cNvPr id="5" name="Picture 4" descr="decorative">
            <a:extLst>
              <a:ext uri="{FF2B5EF4-FFF2-40B4-BE49-F238E27FC236}">
                <a16:creationId xmlns:a16="http://schemas.microsoft.com/office/drawing/2014/main" id="{7FFF0785-11C5-1839-14B8-3417A5CB8076}"/>
              </a:ext>
            </a:extLst>
          </p:cNvPr>
          <p:cNvPicPr>
            <a:picLocks noChangeAspect="1"/>
          </p:cNvPicPr>
          <p:nvPr userDrawn="1"/>
        </p:nvPicPr>
        <p:blipFill>
          <a:blip r:embed="rId5"/>
          <a:stretch>
            <a:fillRect/>
          </a:stretch>
        </p:blipFill>
        <p:spPr>
          <a:xfrm>
            <a:off x="4956677" y="-2890841"/>
            <a:ext cx="5534788" cy="51435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7716644" y="4663217"/>
            <a:ext cx="1304514"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r>
              <a:rPr lang="en-GB"/>
              <a:t>Slide </a:t>
            </a:r>
            <a:fld id="{02696CA5-8008-6449-8BC4-F108A6DA03C9}" type="slidenum">
              <a:rPr lang="en-GB" smtClean="0"/>
              <a:pPr/>
              <a:t>‹#›</a:t>
            </a:fld>
            <a:endParaRPr/>
          </a:p>
        </p:txBody>
      </p:sp>
      <p:sp>
        <p:nvSpPr>
          <p:cNvPr id="19" name="Google Shape;19;p3"/>
          <p:cNvSpPr txBox="1"/>
          <p:nvPr/>
        </p:nvSpPr>
        <p:spPr>
          <a:xfrm>
            <a:off x="304800" y="4698475"/>
            <a:ext cx="38586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900" b="1" dirty="0">
                <a:solidFill>
                  <a:schemeClr val="dk1"/>
                </a:solidFill>
              </a:rPr>
              <a:t>Accessible procurement process map</a:t>
            </a:r>
            <a:endParaRPr sz="900" b="1" dirty="0">
              <a:solidFill>
                <a:schemeClr val="dk1"/>
              </a:solidFill>
            </a:endParaRPr>
          </a:p>
        </p:txBody>
      </p:sp>
      <p:pic>
        <p:nvPicPr>
          <p:cNvPr id="20" name="Google Shape;20;p3"/>
          <p:cNvPicPr preferRelativeResize="0"/>
          <p:nvPr/>
        </p:nvPicPr>
        <p:blipFill>
          <a:blip r:embed="rId2"/>
          <a:srcRect/>
          <a:stretch/>
        </p:blipFill>
        <p:spPr>
          <a:xfrm>
            <a:off x="429349" y="220146"/>
            <a:ext cx="1696213" cy="453475"/>
          </a:xfrm>
          <a:prstGeom prst="rect">
            <a:avLst/>
          </a:prstGeom>
          <a:noFill/>
          <a:ln>
            <a:noFill/>
          </a:ln>
        </p:spPr>
      </p:pic>
    </p:spTree>
  </p:cSld>
  <p:clrMapOvr>
    <a:masterClrMapping/>
  </p:clrMapOvr>
  <p:extLst>
    <p:ext uri="{DCECCB84-F9BA-43D5-87BE-67443E8EF086}">
      <p15:sldGuideLst xmlns:p15="http://schemas.microsoft.com/office/powerpoint/2012/main">
        <p15:guide id="1" pos="253">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AU"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AU" dirty="0"/>
          </a:p>
        </p:txBody>
      </p:sp>
      <p:sp>
        <p:nvSpPr>
          <p:cNvPr id="4" name="Date Placeholder 3"/>
          <p:cNvSpPr>
            <a:spLocks noGrp="1"/>
          </p:cNvSpPr>
          <p:nvPr>
            <p:ph type="dt" sz="half" idx="10"/>
          </p:nvPr>
        </p:nvSpPr>
        <p:spPr/>
        <p:txBody>
          <a:bodyPr/>
          <a:lstStyle/>
          <a:p>
            <a:fld id="{36464D1B-1739-46E0-8C44-A23412B6E14B}" type="datetime1">
              <a:rPr lang="en-AU" smtClean="0"/>
              <a:t>24/01/2024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1C689D0-C062-4C02-BF43-EF47B8FCCFEE}" type="slidenum">
              <a:rPr lang="en-AU" smtClean="0"/>
              <a:t>‹#›</a:t>
            </a:fld>
            <a:endParaRPr lang="en-AU" dirty="0"/>
          </a:p>
        </p:txBody>
      </p:sp>
    </p:spTree>
    <p:extLst>
      <p:ext uri="{BB962C8B-B14F-4D97-AF65-F5344CB8AC3E}">
        <p14:creationId xmlns:p14="http://schemas.microsoft.com/office/powerpoint/2010/main" val="441786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B894DB25-7E06-4E26-9019-510EE0F18154}" type="datetime1">
              <a:rPr lang="en-AU" smtClean="0"/>
              <a:t>24/01/2024</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31C689D0-C062-4C02-BF43-EF47B8FCCFEE}" type="slidenum">
              <a:rPr lang="en-AU" smtClean="0"/>
              <a:t>‹#›</a:t>
            </a:fld>
            <a:endParaRPr lang="en-AU" dirty="0"/>
          </a:p>
        </p:txBody>
      </p:sp>
    </p:spTree>
    <p:extLst>
      <p:ext uri="{BB962C8B-B14F-4D97-AF65-F5344CB8AC3E}">
        <p14:creationId xmlns:p14="http://schemas.microsoft.com/office/powerpoint/2010/main" val="17259150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835590" y="4663217"/>
            <a:ext cx="1185568"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r>
              <a:rPr lang="en-GB"/>
              <a:t>Slide </a:t>
            </a:r>
            <a:fld id="{02696CA5-8008-6449-8BC4-F108A6DA03C9}" type="slidenum">
              <a:rPr lang="en-GB" smtClean="0"/>
              <a:pPr/>
              <a:t>‹#›</a:t>
            </a:fld>
            <a:endParaRPr/>
          </a:p>
        </p:txBody>
      </p:sp>
    </p:spTree>
  </p:cSld>
  <p:clrMap bg1="lt1" tx1="dk1" bg2="dk2" tx2="lt2" accent1="accent1" accent2="accent2" accent3="accent3" accent4="accent4" accent5="accent5" accent6="accent6" hlink="hlink" folHlink="folHlink"/>
  <p:sldLayoutIdLst>
    <p:sldLayoutId id="2147483661" r:id="rId1"/>
    <p:sldLayoutId id="2147483649" r:id="rId2"/>
    <p:sldLayoutId id="2147483662" r:id="rId3"/>
    <p:sldLayoutId id="2147483663"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a:extLst>
              <a:ext uri="{FF2B5EF4-FFF2-40B4-BE49-F238E27FC236}">
                <a16:creationId xmlns:a16="http://schemas.microsoft.com/office/drawing/2014/main" id="{927B22FB-D16B-4E49-979C-5092713CB010}"/>
              </a:ext>
            </a:extLst>
          </p:cNvPr>
          <p:cNvSpPr>
            <a:spLocks noGrp="1"/>
          </p:cNvSpPr>
          <p:nvPr>
            <p:ph type="title" idx="4294967295"/>
          </p:nvPr>
        </p:nvSpPr>
        <p:spPr>
          <a:xfrm>
            <a:off x="726219" y="1857479"/>
            <a:ext cx="7948576" cy="874360"/>
          </a:xfrm>
        </p:spPr>
        <p:txBody>
          <a:bodyPr>
            <a:noAutofit/>
          </a:bodyPr>
          <a:lstStyle/>
          <a:p>
            <a:pPr algn="ctr"/>
            <a:r>
              <a:rPr lang="en-AU" sz="3200" b="1" dirty="0">
                <a:solidFill>
                  <a:schemeClr val="bg1"/>
                </a:solidFill>
              </a:rPr>
              <a:t>Accessible Procurement Process Map</a:t>
            </a:r>
            <a:br>
              <a:rPr lang="en-AU" sz="4000" b="1" dirty="0">
                <a:solidFill>
                  <a:schemeClr val="bg1"/>
                </a:solidFill>
              </a:rPr>
            </a:br>
            <a:r>
              <a:rPr lang="en-AU" sz="2400" b="1" dirty="0">
                <a:solidFill>
                  <a:schemeClr val="bg1"/>
                </a:solidFill>
              </a:rPr>
              <a:t>The integration of accessibility into an ICT procurement process </a:t>
            </a:r>
            <a:br>
              <a:rPr lang="en-AU" b="1" dirty="0">
                <a:solidFill>
                  <a:schemeClr val="bg1"/>
                </a:solidFill>
              </a:rPr>
            </a:br>
            <a:br>
              <a:rPr lang="en-AU" b="1" dirty="0">
                <a:solidFill>
                  <a:schemeClr val="bg1"/>
                </a:solidFill>
              </a:rPr>
            </a:br>
            <a:br>
              <a:rPr lang="en-AU" b="1" dirty="0">
                <a:solidFill>
                  <a:schemeClr val="bg1"/>
                </a:solidFill>
              </a:rPr>
            </a:br>
            <a:r>
              <a:rPr lang="en-AU"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This resource has been developed by Australian Network on Disability’s Procurement Taskforce and distributed with their kind joint permission</a:t>
            </a:r>
            <a:r>
              <a:rPr lang="en-AU"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br>
              <a:rPr lang="en-AU" sz="1800" dirty="0">
                <a:effectLst/>
                <a:latin typeface="Calibri" panose="020F0502020204030204" pitchFamily="34" charset="0"/>
                <a:ea typeface="Calibri" panose="020F0502020204030204" pitchFamily="34" charset="0"/>
                <a:cs typeface="Times New Roman" panose="02020603050405020304" pitchFamily="18" charset="0"/>
              </a:rPr>
            </a:br>
            <a:br>
              <a:rPr lang="en-AU" b="1" dirty="0">
                <a:solidFill>
                  <a:schemeClr val="bg1"/>
                </a:solidFill>
              </a:rPr>
            </a:br>
            <a:br>
              <a:rPr lang="en-AU" b="1" dirty="0">
                <a:solidFill>
                  <a:schemeClr val="bg1"/>
                </a:solidFill>
              </a:rPr>
            </a:br>
            <a:endParaRPr lang="en-AU" dirty="0">
              <a:solidFill>
                <a:schemeClr val="bg1"/>
              </a:solidFill>
            </a:endParaRPr>
          </a:p>
        </p:txBody>
      </p:sp>
      <p:sp>
        <p:nvSpPr>
          <p:cNvPr id="2" name="Slide Number Placeholder 1">
            <a:extLst>
              <a:ext uri="{FF2B5EF4-FFF2-40B4-BE49-F238E27FC236}">
                <a16:creationId xmlns:a16="http://schemas.microsoft.com/office/drawing/2014/main" id="{5DE5F476-ECBF-4109-A06D-5CCE5FB14201}"/>
              </a:ext>
            </a:extLst>
          </p:cNvPr>
          <p:cNvSpPr>
            <a:spLocks noGrp="1"/>
          </p:cNvSpPr>
          <p:nvPr>
            <p:ph type="sldNum" idx="12"/>
          </p:nvPr>
        </p:nvSpPr>
        <p:spPr/>
        <p:txBody>
          <a:bodyPr/>
          <a:lstStyle/>
          <a:p>
            <a:r>
              <a:rPr lang="en-GB"/>
              <a:t>Slide </a:t>
            </a:r>
            <a:fld id="{02696CA5-8008-6449-8BC4-F108A6DA03C9}" type="slidenum">
              <a:rPr lang="en-GB" smtClean="0"/>
              <a:pPr/>
              <a:t>1</a:t>
            </a:fld>
            <a:endParaRPr/>
          </a:p>
        </p:txBody>
      </p:sp>
    </p:spTree>
    <p:extLst>
      <p:ext uri="{BB962C8B-B14F-4D97-AF65-F5344CB8AC3E}">
        <p14:creationId xmlns:p14="http://schemas.microsoft.com/office/powerpoint/2010/main" val="3201460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8E9AF-B2F9-4205-9302-91048BECD2D4}"/>
              </a:ext>
            </a:extLst>
          </p:cNvPr>
          <p:cNvSpPr>
            <a:spLocks noGrp="1"/>
          </p:cNvSpPr>
          <p:nvPr>
            <p:ph type="title" idx="4294967295"/>
          </p:nvPr>
        </p:nvSpPr>
        <p:spPr>
          <a:xfrm>
            <a:off x="719999" y="592283"/>
            <a:ext cx="8520600" cy="572700"/>
          </a:xfrm>
        </p:spPr>
        <p:txBody>
          <a:bodyPr>
            <a:noAutofit/>
          </a:bodyPr>
          <a:lstStyle/>
          <a:p>
            <a:r>
              <a:rPr lang="en-GB" sz="30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Pre-tender due diligence</a:t>
            </a:r>
            <a:endParaRPr lang="en-AU" sz="3000" dirty="0"/>
          </a:p>
        </p:txBody>
      </p:sp>
      <p:sp>
        <p:nvSpPr>
          <p:cNvPr id="3" name="Google Shape;90;p15">
            <a:extLst>
              <a:ext uri="{FF2B5EF4-FFF2-40B4-BE49-F238E27FC236}">
                <a16:creationId xmlns:a16="http://schemas.microsoft.com/office/drawing/2014/main" id="{1EC5981D-7F54-8945-9076-43E0E4295DEE}"/>
              </a:ext>
            </a:extLst>
          </p:cNvPr>
          <p:cNvSpPr txBox="1"/>
          <p:nvPr/>
        </p:nvSpPr>
        <p:spPr>
          <a:xfrm>
            <a:off x="719999" y="1164983"/>
            <a:ext cx="7912273" cy="3284585"/>
          </a:xfrm>
          <a:prstGeom prst="rect">
            <a:avLst/>
          </a:prstGeom>
          <a:noFill/>
          <a:ln>
            <a:noFill/>
          </a:ln>
        </p:spPr>
        <p:txBody>
          <a:bodyPr spcFirstLastPara="1" wrap="square" lIns="91425" tIns="91425" rIns="91425" bIns="91425" anchor="t" anchorCtr="0">
            <a:noAutofit/>
          </a:bodyPr>
          <a:lstStyle/>
          <a:p>
            <a:pPr algn="l"/>
            <a:endParaRPr lang="en-US" sz="1500" dirty="0">
              <a:solidFill>
                <a:schemeClr val="tx1"/>
              </a:solidFill>
            </a:endParaRPr>
          </a:p>
          <a:p>
            <a:pPr algn="l"/>
            <a:r>
              <a:rPr lang="en-US" sz="1500" dirty="0">
                <a:solidFill>
                  <a:schemeClr val="tx1"/>
                </a:solidFill>
              </a:rPr>
              <a:t>The following are two approaches that can be used to get a broad understanding of the accessibility of a supplier’s goods and/or services;</a:t>
            </a:r>
          </a:p>
          <a:p>
            <a:pPr algn="l"/>
            <a:endParaRPr lang="en-US" sz="1500" dirty="0">
              <a:solidFill>
                <a:schemeClr val="tx1"/>
              </a:solidFill>
            </a:endParaRPr>
          </a:p>
          <a:p>
            <a:pPr marL="342900" indent="-342900" algn="l">
              <a:buFont typeface="+mj-lt"/>
              <a:buAutoNum type="arabicPeriod"/>
            </a:pPr>
            <a:r>
              <a:rPr lang="en-US" sz="1500" dirty="0">
                <a:solidFill>
                  <a:schemeClr val="tx1"/>
                </a:solidFill>
              </a:rPr>
              <a:t>Some suppliers have published a Voluntary Product Accessibility Template (VPAT) which can be useful. </a:t>
            </a:r>
          </a:p>
          <a:p>
            <a:pPr marL="742950" lvl="1" indent="-285750" algn="l">
              <a:buFont typeface="Courier New" panose="02070309020205020404" pitchFamily="49" charset="0"/>
              <a:buChar char="o"/>
            </a:pPr>
            <a:r>
              <a:rPr lang="en-US" sz="1500" dirty="0">
                <a:solidFill>
                  <a:schemeClr val="tx1"/>
                </a:solidFill>
              </a:rPr>
              <a:t>While this can provide good insight VPATs can be complex to interpret and may not apply to the specific good or service you are looking to purchase.</a:t>
            </a:r>
          </a:p>
          <a:p>
            <a:pPr marL="742950" lvl="1" indent="-285750">
              <a:buFont typeface="Courier New" panose="02070309020205020404" pitchFamily="49" charset="0"/>
              <a:buChar char="o"/>
            </a:pPr>
            <a:r>
              <a:rPr lang="en-US" sz="1500" dirty="0">
                <a:solidFill>
                  <a:schemeClr val="tx1"/>
                </a:solidFill>
              </a:rPr>
              <a:t>OZeWAI are in the process of developing a database of reviewed VPATs that will greatly assist in this interpretation. Test usability with assistive technology users e.g., makeitfable.com. The link will be included once this database is live.</a:t>
            </a:r>
          </a:p>
          <a:p>
            <a:pPr marL="457200" lvl="1" algn="l"/>
            <a:endParaRPr lang="en-US" sz="1500" dirty="0">
              <a:solidFill>
                <a:schemeClr val="tx1"/>
              </a:solidFill>
            </a:endParaRPr>
          </a:p>
          <a:p>
            <a:pPr marL="800100" lvl="1" indent="-342900">
              <a:buFont typeface="+mj-lt"/>
              <a:buAutoNum type="arabicPeriod"/>
            </a:pPr>
            <a:endParaRPr lang="en-AU" sz="1400" kern="100" dirty="0">
              <a:ea typeface="Calibri" panose="020F0502020204030204" pitchFamily="34" charset="0"/>
              <a:cs typeface="Times New Roman" panose="02020603050405020304" pitchFamily="18" charset="0"/>
            </a:endParaRPr>
          </a:p>
          <a:p>
            <a:pPr marL="285750" lvl="0" indent="-285750" algn="l" rtl="0">
              <a:spcBef>
                <a:spcPts val="0"/>
              </a:spcBef>
              <a:spcAft>
                <a:spcPts val="0"/>
              </a:spcAft>
              <a:buFont typeface="Arial" panose="020B0604020202020204" pitchFamily="34" charset="0"/>
              <a:buChar char="•"/>
            </a:pPr>
            <a:endParaRPr sz="1600" dirty="0"/>
          </a:p>
        </p:txBody>
      </p:sp>
      <p:sp>
        <p:nvSpPr>
          <p:cNvPr id="2" name="Slide Number Placeholder 1">
            <a:extLst>
              <a:ext uri="{FF2B5EF4-FFF2-40B4-BE49-F238E27FC236}">
                <a16:creationId xmlns:a16="http://schemas.microsoft.com/office/drawing/2014/main" id="{4039C96C-C611-4D64-8B73-3266D6526361}"/>
              </a:ext>
            </a:extLst>
          </p:cNvPr>
          <p:cNvSpPr>
            <a:spLocks noGrp="1"/>
          </p:cNvSpPr>
          <p:nvPr>
            <p:ph type="sldNum" idx="12"/>
          </p:nvPr>
        </p:nvSpPr>
        <p:spPr/>
        <p:txBody>
          <a:bodyPr/>
          <a:lstStyle/>
          <a:p>
            <a:r>
              <a:rPr lang="en-GB"/>
              <a:t>Slide </a:t>
            </a:r>
            <a:fld id="{02696CA5-8008-6449-8BC4-F108A6DA03C9}" type="slidenum">
              <a:rPr lang="en-GB" smtClean="0"/>
              <a:pPr/>
              <a:t>10</a:t>
            </a:fld>
            <a:endParaRPr dirty="0"/>
          </a:p>
        </p:txBody>
      </p:sp>
    </p:spTree>
    <p:extLst>
      <p:ext uri="{BB962C8B-B14F-4D97-AF65-F5344CB8AC3E}">
        <p14:creationId xmlns:p14="http://schemas.microsoft.com/office/powerpoint/2010/main" val="300896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8E9AF-B2F9-4205-9302-91048BECD2D4}"/>
              </a:ext>
            </a:extLst>
          </p:cNvPr>
          <p:cNvSpPr>
            <a:spLocks noGrp="1"/>
          </p:cNvSpPr>
          <p:nvPr>
            <p:ph type="title" idx="4294967295"/>
          </p:nvPr>
        </p:nvSpPr>
        <p:spPr>
          <a:xfrm>
            <a:off x="719999" y="592283"/>
            <a:ext cx="8520600" cy="572700"/>
          </a:xfrm>
        </p:spPr>
        <p:txBody>
          <a:bodyPr>
            <a:noAutofit/>
          </a:bodyPr>
          <a:lstStyle/>
          <a:p>
            <a:r>
              <a:rPr lang="en-GB" sz="30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Pre-tender due diligence</a:t>
            </a:r>
            <a:endParaRPr lang="en-AU" sz="3000" dirty="0"/>
          </a:p>
        </p:txBody>
      </p:sp>
      <p:sp>
        <p:nvSpPr>
          <p:cNvPr id="3" name="Google Shape;90;p15">
            <a:extLst>
              <a:ext uri="{FF2B5EF4-FFF2-40B4-BE49-F238E27FC236}">
                <a16:creationId xmlns:a16="http://schemas.microsoft.com/office/drawing/2014/main" id="{1EC5981D-7F54-8945-9076-43E0E4295DEE}"/>
              </a:ext>
            </a:extLst>
          </p:cNvPr>
          <p:cNvSpPr txBox="1"/>
          <p:nvPr/>
        </p:nvSpPr>
        <p:spPr>
          <a:xfrm>
            <a:off x="719999" y="1378632"/>
            <a:ext cx="7912273" cy="3284585"/>
          </a:xfrm>
          <a:prstGeom prst="rect">
            <a:avLst/>
          </a:prstGeom>
          <a:noFill/>
          <a:ln>
            <a:noFill/>
          </a:ln>
        </p:spPr>
        <p:txBody>
          <a:bodyPr spcFirstLastPara="1" wrap="square" lIns="91425" tIns="91425" rIns="91425" bIns="91425" anchor="t" anchorCtr="0">
            <a:noAutofit/>
          </a:bodyPr>
          <a:lstStyle/>
          <a:p>
            <a:pPr algn="l"/>
            <a:r>
              <a:rPr lang="en-US" sz="1500" dirty="0">
                <a:solidFill>
                  <a:schemeClr val="tx1"/>
                </a:solidFill>
              </a:rPr>
              <a:t>2. An alternative approach is to make a supplier’s participation in a tender conditional on their confirmation that their products and/or services apply with your organization’s Accessibility Policy/Standards.</a:t>
            </a:r>
          </a:p>
          <a:p>
            <a:pPr algn="l"/>
            <a:endParaRPr lang="en-US" sz="1500" dirty="0">
              <a:solidFill>
                <a:schemeClr val="tx1"/>
              </a:solidFill>
            </a:endParaRPr>
          </a:p>
          <a:p>
            <a:pPr marL="742950" lvl="1" indent="-285750" algn="l">
              <a:buFont typeface="Courier New" panose="02070309020205020404" pitchFamily="49" charset="0"/>
              <a:buChar char="o"/>
            </a:pPr>
            <a:r>
              <a:rPr lang="en-US" sz="1500" dirty="0">
                <a:solidFill>
                  <a:schemeClr val="tx1"/>
                </a:solidFill>
              </a:rPr>
              <a:t>This approach, however, requires an organization to have a publishable Policy/ set of standards that are easy for a supplier to assess themselves on.</a:t>
            </a:r>
          </a:p>
          <a:p>
            <a:pPr marL="742950" lvl="1" indent="-285750" algn="l">
              <a:buFont typeface="Courier New" panose="02070309020205020404" pitchFamily="49" charset="0"/>
              <a:buChar char="o"/>
            </a:pPr>
            <a:r>
              <a:rPr lang="en-US" sz="1500" dirty="0">
                <a:solidFill>
                  <a:schemeClr val="tx1"/>
                </a:solidFill>
              </a:rPr>
              <a:t>If your organisation does not have a set of standards publicly available, then an alternative could be to send out the questions included in the </a:t>
            </a:r>
            <a:r>
              <a:rPr lang="en-AU" sz="1600" kern="100" dirty="0">
                <a:cs typeface="Times New Roman" panose="02020603050405020304" pitchFamily="18" charset="0"/>
              </a:rPr>
              <a:t>Technology Accessibility Selection Tool</a:t>
            </a:r>
            <a:r>
              <a:rPr lang="en-US" sz="1500" dirty="0">
                <a:solidFill>
                  <a:schemeClr val="tx1"/>
                </a:solidFill>
              </a:rPr>
              <a:t> pre-tender.</a:t>
            </a:r>
            <a:endParaRPr lang="en-AU" sz="1500" dirty="0">
              <a:solidFill>
                <a:schemeClr val="tx1"/>
              </a:solidFill>
            </a:endParaRPr>
          </a:p>
          <a:p>
            <a:pPr marL="800100" lvl="1" indent="-342900">
              <a:buFont typeface="+mj-lt"/>
              <a:buAutoNum type="arabicPeriod"/>
            </a:pPr>
            <a:endParaRPr lang="en-AU" sz="1400" kern="100" dirty="0">
              <a:ea typeface="Calibri" panose="020F0502020204030204" pitchFamily="34" charset="0"/>
              <a:cs typeface="Times New Roman" panose="02020603050405020304" pitchFamily="18" charset="0"/>
            </a:endParaRPr>
          </a:p>
          <a:p>
            <a:pPr marL="285750" lvl="0" indent="-285750" algn="l" rtl="0">
              <a:spcBef>
                <a:spcPts val="0"/>
              </a:spcBef>
              <a:spcAft>
                <a:spcPts val="0"/>
              </a:spcAft>
              <a:buFont typeface="Arial" panose="020B0604020202020204" pitchFamily="34" charset="0"/>
              <a:buChar char="•"/>
            </a:pPr>
            <a:endParaRPr sz="1600" dirty="0"/>
          </a:p>
        </p:txBody>
      </p:sp>
      <p:sp>
        <p:nvSpPr>
          <p:cNvPr id="2" name="Slide Number Placeholder 1">
            <a:extLst>
              <a:ext uri="{FF2B5EF4-FFF2-40B4-BE49-F238E27FC236}">
                <a16:creationId xmlns:a16="http://schemas.microsoft.com/office/drawing/2014/main" id="{4039C96C-C611-4D64-8B73-3266D6526361}"/>
              </a:ext>
            </a:extLst>
          </p:cNvPr>
          <p:cNvSpPr>
            <a:spLocks noGrp="1"/>
          </p:cNvSpPr>
          <p:nvPr>
            <p:ph type="sldNum" idx="12"/>
          </p:nvPr>
        </p:nvSpPr>
        <p:spPr/>
        <p:txBody>
          <a:bodyPr/>
          <a:lstStyle/>
          <a:p>
            <a:r>
              <a:rPr lang="en-GB"/>
              <a:t>Slide </a:t>
            </a:r>
            <a:fld id="{02696CA5-8008-6449-8BC4-F108A6DA03C9}" type="slidenum">
              <a:rPr lang="en-GB" smtClean="0"/>
              <a:pPr/>
              <a:t>11</a:t>
            </a:fld>
            <a:endParaRPr dirty="0"/>
          </a:p>
        </p:txBody>
      </p:sp>
    </p:spTree>
    <p:extLst>
      <p:ext uri="{BB962C8B-B14F-4D97-AF65-F5344CB8AC3E}">
        <p14:creationId xmlns:p14="http://schemas.microsoft.com/office/powerpoint/2010/main" val="2167229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a:extLst>
              <a:ext uri="{FF2B5EF4-FFF2-40B4-BE49-F238E27FC236}">
                <a16:creationId xmlns:a16="http://schemas.microsoft.com/office/drawing/2014/main" id="{927B22FB-D16B-4E49-979C-5092713CB010}"/>
              </a:ext>
            </a:extLst>
          </p:cNvPr>
          <p:cNvSpPr>
            <a:spLocks noGrp="1"/>
          </p:cNvSpPr>
          <p:nvPr>
            <p:ph type="title" idx="4294967295"/>
          </p:nvPr>
        </p:nvSpPr>
        <p:spPr>
          <a:xfrm>
            <a:off x="908424" y="2134570"/>
            <a:ext cx="7327152" cy="874360"/>
          </a:xfrm>
        </p:spPr>
        <p:txBody>
          <a:bodyPr>
            <a:noAutofit/>
          </a:bodyPr>
          <a:lstStyle/>
          <a:p>
            <a:pPr algn="ctr"/>
            <a:r>
              <a:rPr lang="en-AU" sz="3600" dirty="0">
                <a:solidFill>
                  <a:schemeClr val="bg1"/>
                </a:solidFill>
              </a:rPr>
              <a:t>Accessible procurement process flow for technology contracts – tenders </a:t>
            </a:r>
          </a:p>
        </p:txBody>
      </p:sp>
      <p:sp>
        <p:nvSpPr>
          <p:cNvPr id="2" name="Slide Number Placeholder 1">
            <a:extLst>
              <a:ext uri="{FF2B5EF4-FFF2-40B4-BE49-F238E27FC236}">
                <a16:creationId xmlns:a16="http://schemas.microsoft.com/office/drawing/2014/main" id="{5DE5F476-ECBF-4109-A06D-5CCE5FB14201}"/>
              </a:ext>
            </a:extLst>
          </p:cNvPr>
          <p:cNvSpPr>
            <a:spLocks noGrp="1"/>
          </p:cNvSpPr>
          <p:nvPr>
            <p:ph type="sldNum" idx="12"/>
          </p:nvPr>
        </p:nvSpPr>
        <p:spPr/>
        <p:txBody>
          <a:bodyPr/>
          <a:lstStyle/>
          <a:p>
            <a:r>
              <a:rPr lang="en-GB"/>
              <a:t>Slide </a:t>
            </a:r>
            <a:fld id="{02696CA5-8008-6449-8BC4-F108A6DA03C9}" type="slidenum">
              <a:rPr lang="en-GB" smtClean="0"/>
              <a:pPr/>
              <a:t>12</a:t>
            </a:fld>
            <a:endParaRPr/>
          </a:p>
        </p:txBody>
      </p:sp>
    </p:spTree>
    <p:extLst>
      <p:ext uri="{BB962C8B-B14F-4D97-AF65-F5344CB8AC3E}">
        <p14:creationId xmlns:p14="http://schemas.microsoft.com/office/powerpoint/2010/main" val="362985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8E9AF-B2F9-4205-9302-91048BECD2D4}"/>
              </a:ext>
            </a:extLst>
          </p:cNvPr>
          <p:cNvSpPr>
            <a:spLocks noGrp="1"/>
          </p:cNvSpPr>
          <p:nvPr>
            <p:ph type="title" idx="4294967295"/>
          </p:nvPr>
        </p:nvSpPr>
        <p:spPr>
          <a:xfrm>
            <a:off x="719999" y="592283"/>
            <a:ext cx="8520600" cy="572700"/>
          </a:xfrm>
        </p:spPr>
        <p:txBody>
          <a:bodyPr>
            <a:noAutofit/>
          </a:bodyPr>
          <a:lstStyle/>
          <a:p>
            <a:r>
              <a:rPr lang="en-GB" sz="3000" dirty="0">
                <a:solidFill>
                  <a:srgbClr val="000000"/>
                </a:solidFill>
                <a:latin typeface="Arial" panose="020B0604020202020204" pitchFamily="34" charset="0"/>
                <a:cs typeface="Arial" panose="020B0604020202020204" pitchFamily="34" charset="0"/>
              </a:rPr>
              <a:t>Technology contracts - tenders</a:t>
            </a:r>
            <a:endParaRPr lang="en-AU" sz="3000" dirty="0"/>
          </a:p>
        </p:txBody>
      </p:sp>
      <p:sp>
        <p:nvSpPr>
          <p:cNvPr id="3" name="Google Shape;90;p15">
            <a:extLst>
              <a:ext uri="{FF2B5EF4-FFF2-40B4-BE49-F238E27FC236}">
                <a16:creationId xmlns:a16="http://schemas.microsoft.com/office/drawing/2014/main" id="{1EC5981D-7F54-8945-9076-43E0E4295DEE}"/>
              </a:ext>
            </a:extLst>
          </p:cNvPr>
          <p:cNvSpPr txBox="1"/>
          <p:nvPr/>
        </p:nvSpPr>
        <p:spPr>
          <a:xfrm>
            <a:off x="719999" y="1378632"/>
            <a:ext cx="7912273" cy="3284585"/>
          </a:xfrm>
          <a:prstGeom prst="rect">
            <a:avLst/>
          </a:prstGeom>
          <a:noFill/>
          <a:ln>
            <a:noFill/>
          </a:ln>
        </p:spPr>
        <p:txBody>
          <a:bodyPr spcFirstLastPara="1" wrap="square" lIns="91425" tIns="91425" rIns="91425" bIns="91425" anchor="t" anchorCtr="0">
            <a:noAutofit/>
          </a:bodyPr>
          <a:lstStyle/>
          <a:p>
            <a:r>
              <a:rPr lang="en-US" sz="1400" dirty="0"/>
              <a:t>For a procurement tender the following workflows provide the steps to define the accessibility evaluation criteria and evaluate supplier’s responses.</a:t>
            </a:r>
            <a:endParaRPr lang="en-AU" sz="1400" dirty="0"/>
          </a:p>
          <a:p>
            <a:pPr marL="800100" lvl="1" indent="-342900">
              <a:buFont typeface="+mj-lt"/>
              <a:buAutoNum type="arabicPeriod"/>
            </a:pPr>
            <a:endParaRPr lang="en-AU" sz="1400" kern="100" dirty="0">
              <a:ea typeface="Calibri" panose="020F0502020204030204" pitchFamily="34" charset="0"/>
              <a:cs typeface="Times New Roman" panose="02020603050405020304" pitchFamily="18" charset="0"/>
            </a:endParaRPr>
          </a:p>
          <a:p>
            <a:pPr marL="285750" lvl="0" indent="-285750" algn="l" rtl="0">
              <a:spcBef>
                <a:spcPts val="0"/>
              </a:spcBef>
              <a:spcAft>
                <a:spcPts val="0"/>
              </a:spcAft>
              <a:buFont typeface="Arial" panose="020B0604020202020204" pitchFamily="34" charset="0"/>
              <a:buChar char="•"/>
            </a:pPr>
            <a:endParaRPr sz="1600" dirty="0"/>
          </a:p>
        </p:txBody>
      </p:sp>
      <p:sp>
        <p:nvSpPr>
          <p:cNvPr id="2" name="Slide Number Placeholder 1">
            <a:extLst>
              <a:ext uri="{FF2B5EF4-FFF2-40B4-BE49-F238E27FC236}">
                <a16:creationId xmlns:a16="http://schemas.microsoft.com/office/drawing/2014/main" id="{4039C96C-C611-4D64-8B73-3266D6526361}"/>
              </a:ext>
            </a:extLst>
          </p:cNvPr>
          <p:cNvSpPr>
            <a:spLocks noGrp="1"/>
          </p:cNvSpPr>
          <p:nvPr>
            <p:ph type="sldNum" idx="12"/>
          </p:nvPr>
        </p:nvSpPr>
        <p:spPr/>
        <p:txBody>
          <a:bodyPr/>
          <a:lstStyle/>
          <a:p>
            <a:r>
              <a:rPr lang="en-GB"/>
              <a:t>Slide </a:t>
            </a:r>
            <a:fld id="{02696CA5-8008-6449-8BC4-F108A6DA03C9}" type="slidenum">
              <a:rPr lang="en-GB" smtClean="0"/>
              <a:pPr/>
              <a:t>13</a:t>
            </a:fld>
            <a:endParaRPr dirty="0"/>
          </a:p>
        </p:txBody>
      </p:sp>
    </p:spTree>
    <p:extLst>
      <p:ext uri="{BB962C8B-B14F-4D97-AF65-F5344CB8AC3E}">
        <p14:creationId xmlns:p14="http://schemas.microsoft.com/office/powerpoint/2010/main" val="3025929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descr="partition line. Above this line responsibilities for activity boxes fall with the Business. Below this line responsibilities fall with the Sponsor. Sponsor responsibilities typically deal with when the Business is not certain on criticality of accessibility to scope. Some actions in this section are shared with the Business.">
            <a:extLst>
              <a:ext uri="{FF2B5EF4-FFF2-40B4-BE49-F238E27FC236}">
                <a16:creationId xmlns:a16="http://schemas.microsoft.com/office/drawing/2014/main" id="{480AC585-F462-46F0-BE8F-91AEBEEF36F6}"/>
              </a:ext>
            </a:extLst>
          </p:cNvPr>
          <p:cNvCxnSpPr>
            <a:cxnSpLocks/>
          </p:cNvCxnSpPr>
          <p:nvPr/>
        </p:nvCxnSpPr>
        <p:spPr>
          <a:xfrm>
            <a:off x="1314450" y="3086100"/>
            <a:ext cx="66865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3856F1E4-6036-4F87-9E7C-E6A23C83BC1F}"/>
              </a:ext>
            </a:extLst>
          </p:cNvPr>
          <p:cNvSpPr txBox="1"/>
          <p:nvPr/>
        </p:nvSpPr>
        <p:spPr>
          <a:xfrm>
            <a:off x="2047459" y="2171701"/>
            <a:ext cx="2743201" cy="334835"/>
          </a:xfrm>
          <a:prstGeom prst="rect">
            <a:avLst/>
          </a:prstGeom>
          <a:noFill/>
          <a:ln>
            <a:solidFill>
              <a:schemeClr val="accent1"/>
            </a:solidFill>
          </a:ln>
        </p:spPr>
        <p:txBody>
          <a:bodyPr wrap="square" rtlCol="0">
            <a:spAutoFit/>
          </a:bodyPr>
          <a:lstStyle/>
          <a:p>
            <a:r>
              <a:rPr lang="en-US" sz="788" dirty="0"/>
              <a:t>4. Are all accessibility questions relevant to the scope of what is being purchased?</a:t>
            </a:r>
            <a:endParaRPr lang="en-AU" sz="788" dirty="0"/>
          </a:p>
        </p:txBody>
      </p:sp>
      <p:sp>
        <p:nvSpPr>
          <p:cNvPr id="7" name="TextBox 6">
            <a:extLst>
              <a:ext uri="{FF2B5EF4-FFF2-40B4-BE49-F238E27FC236}">
                <a16:creationId xmlns:a16="http://schemas.microsoft.com/office/drawing/2014/main" id="{FA700855-6639-4E18-A4F3-FB0CB072A8DC}"/>
              </a:ext>
            </a:extLst>
          </p:cNvPr>
          <p:cNvSpPr txBox="1"/>
          <p:nvPr/>
        </p:nvSpPr>
        <p:spPr>
          <a:xfrm>
            <a:off x="2821496" y="3160753"/>
            <a:ext cx="1969164" cy="577338"/>
          </a:xfrm>
          <a:prstGeom prst="rect">
            <a:avLst/>
          </a:prstGeom>
          <a:noFill/>
          <a:ln>
            <a:solidFill>
              <a:schemeClr val="accent1"/>
            </a:solidFill>
          </a:ln>
        </p:spPr>
        <p:txBody>
          <a:bodyPr wrap="square" rtlCol="0">
            <a:spAutoFit/>
          </a:bodyPr>
          <a:lstStyle/>
          <a:p>
            <a:r>
              <a:rPr lang="en-US" sz="788" dirty="0"/>
              <a:t>5.b. Unsure. Discuss with Sponsor. The Accessibility policy manager or your organisation’s Accessibility lead may also be called on here.</a:t>
            </a:r>
            <a:endParaRPr lang="en-AU" sz="788" dirty="0"/>
          </a:p>
        </p:txBody>
      </p:sp>
      <p:sp>
        <p:nvSpPr>
          <p:cNvPr id="8" name="TextBox 7">
            <a:extLst>
              <a:ext uri="{FF2B5EF4-FFF2-40B4-BE49-F238E27FC236}">
                <a16:creationId xmlns:a16="http://schemas.microsoft.com/office/drawing/2014/main" id="{FDCDECFA-48C9-469B-97D0-0AABD7232F0E}"/>
              </a:ext>
            </a:extLst>
          </p:cNvPr>
          <p:cNvSpPr txBox="1"/>
          <p:nvPr/>
        </p:nvSpPr>
        <p:spPr>
          <a:xfrm>
            <a:off x="2821496" y="2571750"/>
            <a:ext cx="1969164" cy="334835"/>
          </a:xfrm>
          <a:prstGeom prst="rect">
            <a:avLst/>
          </a:prstGeom>
          <a:noFill/>
          <a:ln>
            <a:solidFill>
              <a:schemeClr val="accent1"/>
            </a:solidFill>
          </a:ln>
        </p:spPr>
        <p:txBody>
          <a:bodyPr wrap="square" rtlCol="0">
            <a:spAutoFit/>
          </a:bodyPr>
          <a:lstStyle/>
          <a:p>
            <a:r>
              <a:rPr lang="en-US" sz="788" dirty="0"/>
              <a:t>5.a. No. Remove non relevant questions</a:t>
            </a:r>
            <a:endParaRPr lang="en-AU" sz="788" dirty="0"/>
          </a:p>
        </p:txBody>
      </p:sp>
      <p:sp>
        <p:nvSpPr>
          <p:cNvPr id="9" name="TextBox 8">
            <a:extLst>
              <a:ext uri="{FF2B5EF4-FFF2-40B4-BE49-F238E27FC236}">
                <a16:creationId xmlns:a16="http://schemas.microsoft.com/office/drawing/2014/main" id="{7A00830D-DF66-4CDC-B8E2-ABBEA342651D}"/>
              </a:ext>
            </a:extLst>
          </p:cNvPr>
          <p:cNvSpPr txBox="1"/>
          <p:nvPr/>
        </p:nvSpPr>
        <p:spPr>
          <a:xfrm>
            <a:off x="2846138" y="4143892"/>
            <a:ext cx="1919336" cy="698589"/>
          </a:xfrm>
          <a:prstGeom prst="rect">
            <a:avLst/>
          </a:prstGeom>
          <a:noFill/>
          <a:ln>
            <a:solidFill>
              <a:schemeClr val="accent1"/>
            </a:solidFill>
          </a:ln>
        </p:spPr>
        <p:txBody>
          <a:bodyPr wrap="square" rtlCol="0">
            <a:spAutoFit/>
          </a:bodyPr>
          <a:lstStyle/>
          <a:p>
            <a:r>
              <a:rPr lang="en-US" sz="788" dirty="0"/>
              <a:t>5.c. Yes. Include applicable accessibility questions and evaluation methodology in the tender response document (use the Accessibility Selection Tool) </a:t>
            </a:r>
            <a:endParaRPr lang="en-AU" sz="788" dirty="0"/>
          </a:p>
        </p:txBody>
      </p:sp>
      <p:sp>
        <p:nvSpPr>
          <p:cNvPr id="10" name="TextBox 9">
            <a:extLst>
              <a:ext uri="{FF2B5EF4-FFF2-40B4-BE49-F238E27FC236}">
                <a16:creationId xmlns:a16="http://schemas.microsoft.com/office/drawing/2014/main" id="{C1AA8C19-88A1-4B59-B065-909F2361F8E2}"/>
              </a:ext>
            </a:extLst>
          </p:cNvPr>
          <p:cNvSpPr txBox="1"/>
          <p:nvPr/>
        </p:nvSpPr>
        <p:spPr>
          <a:xfrm>
            <a:off x="2043733" y="702981"/>
            <a:ext cx="2746927" cy="334835"/>
          </a:xfrm>
          <a:prstGeom prst="rect">
            <a:avLst/>
          </a:prstGeom>
          <a:noFill/>
          <a:ln>
            <a:solidFill>
              <a:schemeClr val="accent1"/>
            </a:solidFill>
          </a:ln>
        </p:spPr>
        <p:txBody>
          <a:bodyPr wrap="square" rtlCol="0">
            <a:spAutoFit/>
          </a:bodyPr>
          <a:lstStyle/>
          <a:p>
            <a:r>
              <a:rPr lang="en-US" sz="788" dirty="0"/>
              <a:t>1. Is there a user interface (for employees or customers) included or developed through what is being purchased?</a:t>
            </a:r>
            <a:endParaRPr lang="en-AU" sz="788" dirty="0"/>
          </a:p>
        </p:txBody>
      </p:sp>
      <p:sp>
        <p:nvSpPr>
          <p:cNvPr id="11" name="TextBox 10">
            <a:extLst>
              <a:ext uri="{FF2B5EF4-FFF2-40B4-BE49-F238E27FC236}">
                <a16:creationId xmlns:a16="http://schemas.microsoft.com/office/drawing/2014/main" id="{32965022-8AC1-47A0-9463-85FF55A5CBBC}"/>
              </a:ext>
            </a:extLst>
          </p:cNvPr>
          <p:cNvSpPr txBox="1"/>
          <p:nvPr/>
        </p:nvSpPr>
        <p:spPr>
          <a:xfrm>
            <a:off x="2043733" y="1288811"/>
            <a:ext cx="2748170" cy="456087"/>
          </a:xfrm>
          <a:prstGeom prst="rect">
            <a:avLst/>
          </a:prstGeom>
          <a:noFill/>
          <a:ln>
            <a:solidFill>
              <a:schemeClr val="accent1"/>
            </a:solidFill>
          </a:ln>
        </p:spPr>
        <p:txBody>
          <a:bodyPr wrap="square" rtlCol="0">
            <a:spAutoFit/>
          </a:bodyPr>
          <a:lstStyle/>
          <a:p>
            <a:r>
              <a:rPr lang="en-US" sz="788" dirty="0"/>
              <a:t>2. Yes. Determine the type(s) of goods or services being purchased i.e. Software, Hardware, Web/ External Hosting, Labour.</a:t>
            </a:r>
            <a:endParaRPr lang="en-AU" sz="788" dirty="0"/>
          </a:p>
        </p:txBody>
      </p:sp>
      <p:sp>
        <p:nvSpPr>
          <p:cNvPr id="12" name="TextBox 11">
            <a:extLst>
              <a:ext uri="{FF2B5EF4-FFF2-40B4-BE49-F238E27FC236}">
                <a16:creationId xmlns:a16="http://schemas.microsoft.com/office/drawing/2014/main" id="{F94B9F60-F9A4-48F3-9978-28794C7B36E2}"/>
              </a:ext>
            </a:extLst>
          </p:cNvPr>
          <p:cNvSpPr txBox="1"/>
          <p:nvPr/>
        </p:nvSpPr>
        <p:spPr>
          <a:xfrm>
            <a:off x="2047460" y="1781590"/>
            <a:ext cx="2743201" cy="334835"/>
          </a:xfrm>
          <a:prstGeom prst="rect">
            <a:avLst/>
          </a:prstGeom>
          <a:noFill/>
          <a:ln>
            <a:solidFill>
              <a:schemeClr val="accent1"/>
            </a:solidFill>
          </a:ln>
        </p:spPr>
        <p:txBody>
          <a:bodyPr wrap="square" rtlCol="0">
            <a:spAutoFit/>
          </a:bodyPr>
          <a:lstStyle/>
          <a:p>
            <a:r>
              <a:rPr lang="en-US" sz="788" dirty="0"/>
              <a:t>3. Review the accessibility questions for the type(s) of good or services being purchased.</a:t>
            </a:r>
            <a:endParaRPr lang="en-AU" sz="788" dirty="0"/>
          </a:p>
        </p:txBody>
      </p:sp>
      <p:sp>
        <p:nvSpPr>
          <p:cNvPr id="13" name="TextBox 12">
            <a:extLst>
              <a:ext uri="{FF2B5EF4-FFF2-40B4-BE49-F238E27FC236}">
                <a16:creationId xmlns:a16="http://schemas.microsoft.com/office/drawing/2014/main" id="{C3069815-2435-4463-9636-1D5923F9130B}"/>
              </a:ext>
            </a:extLst>
          </p:cNvPr>
          <p:cNvSpPr txBox="1"/>
          <p:nvPr/>
        </p:nvSpPr>
        <p:spPr>
          <a:xfrm>
            <a:off x="5302527" y="774076"/>
            <a:ext cx="1612623" cy="334835"/>
          </a:xfrm>
          <a:prstGeom prst="rect">
            <a:avLst/>
          </a:prstGeom>
          <a:noFill/>
          <a:ln>
            <a:solidFill>
              <a:schemeClr val="accent1"/>
            </a:solidFill>
          </a:ln>
        </p:spPr>
        <p:txBody>
          <a:bodyPr wrap="square" rtlCol="0">
            <a:spAutoFit/>
          </a:bodyPr>
          <a:lstStyle/>
          <a:p>
            <a:r>
              <a:rPr lang="en-US" sz="788" dirty="0"/>
              <a:t>No. Stop: No need to include accessibility questions</a:t>
            </a:r>
            <a:endParaRPr lang="en-AU" sz="788" dirty="0"/>
          </a:p>
        </p:txBody>
      </p:sp>
      <p:sp>
        <p:nvSpPr>
          <p:cNvPr id="18" name="TextBox 17" descr="Connector to next step 9">
            <a:extLst>
              <a:ext uri="{FF2B5EF4-FFF2-40B4-BE49-F238E27FC236}">
                <a16:creationId xmlns:a16="http://schemas.microsoft.com/office/drawing/2014/main" id="{ABA7366A-3B50-4EE8-B5FE-FBE4F1731463}"/>
              </a:ext>
            </a:extLst>
          </p:cNvPr>
          <p:cNvSpPr txBox="1"/>
          <p:nvPr/>
        </p:nvSpPr>
        <p:spPr>
          <a:xfrm>
            <a:off x="7097612" y="1663706"/>
            <a:ext cx="847308" cy="1062342"/>
          </a:xfrm>
          <a:prstGeom prst="rect">
            <a:avLst/>
          </a:prstGeom>
          <a:solidFill>
            <a:schemeClr val="bg1"/>
          </a:solidFill>
          <a:ln>
            <a:solidFill>
              <a:schemeClr val="accent1"/>
            </a:solidFill>
          </a:ln>
        </p:spPr>
        <p:txBody>
          <a:bodyPr wrap="square" rtlCol="0">
            <a:spAutoFit/>
          </a:bodyPr>
          <a:lstStyle/>
          <a:p>
            <a:r>
              <a:rPr lang="en-US" sz="788" dirty="0"/>
              <a:t>8. Agree if the cost to remediate for any “Other” responses  will be included in the pricing evaluation.</a:t>
            </a:r>
            <a:endParaRPr lang="en-AU" sz="788" dirty="0"/>
          </a:p>
        </p:txBody>
      </p:sp>
      <p:sp>
        <p:nvSpPr>
          <p:cNvPr id="19" name="TextBox 18">
            <a:extLst>
              <a:ext uri="{FF2B5EF4-FFF2-40B4-BE49-F238E27FC236}">
                <a16:creationId xmlns:a16="http://schemas.microsoft.com/office/drawing/2014/main" id="{76BE7E05-CD33-402A-93B3-21143C54AA83}"/>
              </a:ext>
            </a:extLst>
          </p:cNvPr>
          <p:cNvSpPr txBox="1"/>
          <p:nvPr/>
        </p:nvSpPr>
        <p:spPr>
          <a:xfrm>
            <a:off x="5943600" y="3960463"/>
            <a:ext cx="2039385" cy="334835"/>
          </a:xfrm>
          <a:prstGeom prst="rect">
            <a:avLst/>
          </a:prstGeom>
          <a:noFill/>
          <a:ln>
            <a:solidFill>
              <a:schemeClr val="accent1"/>
            </a:solidFill>
          </a:ln>
        </p:spPr>
        <p:txBody>
          <a:bodyPr wrap="square" rtlCol="0">
            <a:spAutoFit/>
          </a:bodyPr>
          <a:lstStyle/>
          <a:p>
            <a:r>
              <a:rPr lang="en-US" sz="788" dirty="0"/>
              <a:t>9. Include accessibility weighting in the over all tender scoring matrix. </a:t>
            </a:r>
            <a:endParaRPr lang="en-AU" sz="788" dirty="0"/>
          </a:p>
        </p:txBody>
      </p:sp>
      <p:sp>
        <p:nvSpPr>
          <p:cNvPr id="20" name="TextBox 19" descr="This box indicates that activities in this section are the responsibility of the Business (the area who is requesting to run the tender).">
            <a:extLst>
              <a:ext uri="{FF2B5EF4-FFF2-40B4-BE49-F238E27FC236}">
                <a16:creationId xmlns:a16="http://schemas.microsoft.com/office/drawing/2014/main" id="{71B61707-4ABB-4885-9613-6EAB49FA8362}"/>
              </a:ext>
            </a:extLst>
          </p:cNvPr>
          <p:cNvSpPr txBox="1"/>
          <p:nvPr/>
        </p:nvSpPr>
        <p:spPr>
          <a:xfrm>
            <a:off x="1182758" y="621500"/>
            <a:ext cx="780217" cy="369332"/>
          </a:xfrm>
          <a:prstGeom prst="rect">
            <a:avLst/>
          </a:prstGeom>
          <a:noFill/>
          <a:ln>
            <a:solidFill>
              <a:schemeClr val="tx1"/>
            </a:solidFill>
          </a:ln>
        </p:spPr>
        <p:txBody>
          <a:bodyPr wrap="square" rtlCol="0">
            <a:spAutoFit/>
          </a:bodyPr>
          <a:lstStyle/>
          <a:p>
            <a:r>
              <a:rPr lang="en-US" sz="900" b="1" dirty="0">
                <a:solidFill>
                  <a:schemeClr val="tx1"/>
                </a:solidFill>
              </a:rPr>
              <a:t>Contract Owner</a:t>
            </a:r>
            <a:endParaRPr lang="en-AU" sz="900" b="1" dirty="0">
              <a:solidFill>
                <a:schemeClr val="tx1"/>
              </a:solidFill>
            </a:endParaRPr>
          </a:p>
        </p:txBody>
      </p:sp>
      <p:sp>
        <p:nvSpPr>
          <p:cNvPr id="21" name="TextBox 20" descr="This box indicates that activities in this section are the responsibility of the Sponsor. although some are shared with the Business as well.">
            <a:extLst>
              <a:ext uri="{FF2B5EF4-FFF2-40B4-BE49-F238E27FC236}">
                <a16:creationId xmlns:a16="http://schemas.microsoft.com/office/drawing/2014/main" id="{E6EC089F-4DC9-4120-94B3-6E0161CD4379}"/>
              </a:ext>
            </a:extLst>
          </p:cNvPr>
          <p:cNvSpPr txBox="1"/>
          <p:nvPr/>
        </p:nvSpPr>
        <p:spPr>
          <a:xfrm>
            <a:off x="1143000" y="3121150"/>
            <a:ext cx="771525" cy="230832"/>
          </a:xfrm>
          <a:prstGeom prst="rect">
            <a:avLst/>
          </a:prstGeom>
          <a:noFill/>
          <a:ln>
            <a:solidFill>
              <a:schemeClr val="tx1"/>
            </a:solidFill>
          </a:ln>
        </p:spPr>
        <p:txBody>
          <a:bodyPr wrap="square" rtlCol="0">
            <a:spAutoFit/>
          </a:bodyPr>
          <a:lstStyle>
            <a:defPPr marR="0" lvl="0" algn="l" rtl="0">
              <a:lnSpc>
                <a:spcPct val="100000"/>
              </a:lnSpc>
              <a:spcBef>
                <a:spcPts val="0"/>
              </a:spcBef>
              <a:spcAft>
                <a:spcPts val="0"/>
              </a:spcAft>
            </a:defPPr>
            <a:lvl1pPr>
              <a:defRPr sz="900" b="1">
                <a:solidFill>
                  <a:schemeClr val="tx1"/>
                </a:solidFill>
              </a:defRPr>
            </a:lvl1pPr>
          </a:lstStyle>
          <a:p>
            <a:r>
              <a:rPr lang="en-US" dirty="0"/>
              <a:t>Sponsor</a:t>
            </a:r>
            <a:endParaRPr lang="en-AU" dirty="0"/>
          </a:p>
        </p:txBody>
      </p:sp>
      <p:sp>
        <p:nvSpPr>
          <p:cNvPr id="22" name="TextBox 21" descr="This box indicates that activities in this section are the responsibility of the Procurement function">
            <a:extLst>
              <a:ext uri="{FF2B5EF4-FFF2-40B4-BE49-F238E27FC236}">
                <a16:creationId xmlns:a16="http://schemas.microsoft.com/office/drawing/2014/main" id="{112D1A1B-247D-4A9C-B713-3FCF4575150E}"/>
              </a:ext>
            </a:extLst>
          </p:cNvPr>
          <p:cNvSpPr txBox="1"/>
          <p:nvPr/>
        </p:nvSpPr>
        <p:spPr>
          <a:xfrm>
            <a:off x="1143000" y="3936142"/>
            <a:ext cx="1200150" cy="230832"/>
          </a:xfrm>
          <a:prstGeom prst="rect">
            <a:avLst/>
          </a:prstGeom>
          <a:noFill/>
          <a:ln>
            <a:solidFill>
              <a:schemeClr val="tx1"/>
            </a:solidFill>
          </a:ln>
        </p:spPr>
        <p:txBody>
          <a:bodyPr wrap="square" rtlCol="0">
            <a:spAutoFit/>
          </a:bodyPr>
          <a:lstStyle>
            <a:defPPr marR="0" lvl="0" algn="l" rtl="0">
              <a:lnSpc>
                <a:spcPct val="100000"/>
              </a:lnSpc>
              <a:spcBef>
                <a:spcPts val="0"/>
              </a:spcBef>
              <a:spcAft>
                <a:spcPts val="0"/>
              </a:spcAft>
              <a:defRPr/>
            </a:defPPr>
            <a:lvl1pPr>
              <a:defRPr sz="900" b="1">
                <a:solidFill>
                  <a:schemeClr val="tx1"/>
                </a:solidFill>
              </a:defRPr>
            </a:lvl1pPr>
          </a:lstStyle>
          <a:p>
            <a:r>
              <a:rPr lang="en-US" dirty="0"/>
              <a:t>Procurement</a:t>
            </a:r>
            <a:endParaRPr lang="en-AU" dirty="0"/>
          </a:p>
        </p:txBody>
      </p:sp>
      <p:cxnSp>
        <p:nvCxnSpPr>
          <p:cNvPr id="23" name="Connector: Elbow 22" descr="Connector to &quot;No&quot; response box">
            <a:extLst>
              <a:ext uri="{FF2B5EF4-FFF2-40B4-BE49-F238E27FC236}">
                <a16:creationId xmlns:a16="http://schemas.microsoft.com/office/drawing/2014/main" id="{389E5022-3D52-4F0A-AA6E-6EEA881EDF22}"/>
              </a:ext>
            </a:extLst>
          </p:cNvPr>
          <p:cNvCxnSpPr>
            <a:cxnSpLocks/>
            <a:endCxn id="8" idx="1"/>
          </p:cNvCxnSpPr>
          <p:nvPr/>
        </p:nvCxnSpPr>
        <p:spPr>
          <a:xfrm>
            <a:off x="2494489" y="2494866"/>
            <a:ext cx="327007" cy="244302"/>
          </a:xfrm>
          <a:prstGeom prst="bentConnector3">
            <a:avLst>
              <a:gd name="adj1" fmla="val 50000"/>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5" name="Connector: Elbow 24" descr="Connector to &quot;Maybe&quot; response box">
            <a:extLst>
              <a:ext uri="{FF2B5EF4-FFF2-40B4-BE49-F238E27FC236}">
                <a16:creationId xmlns:a16="http://schemas.microsoft.com/office/drawing/2014/main" id="{36CF9366-6404-47C0-A981-E9ECA34B6986}"/>
              </a:ext>
            </a:extLst>
          </p:cNvPr>
          <p:cNvCxnSpPr>
            <a:cxnSpLocks/>
            <a:endCxn id="7" idx="1"/>
          </p:cNvCxnSpPr>
          <p:nvPr/>
        </p:nvCxnSpPr>
        <p:spPr>
          <a:xfrm rot="16200000" flipH="1">
            <a:off x="2192467" y="2820392"/>
            <a:ext cx="931747" cy="326312"/>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8" name="Connector: Elbow 27" descr="Connector to &quot;Yes&quot; response box">
            <a:extLst>
              <a:ext uri="{FF2B5EF4-FFF2-40B4-BE49-F238E27FC236}">
                <a16:creationId xmlns:a16="http://schemas.microsoft.com/office/drawing/2014/main" id="{0C58A8A8-A6F3-4206-99A6-B0A621853943}"/>
              </a:ext>
            </a:extLst>
          </p:cNvPr>
          <p:cNvCxnSpPr>
            <a:cxnSpLocks/>
            <a:endCxn id="9" idx="1"/>
          </p:cNvCxnSpPr>
          <p:nvPr/>
        </p:nvCxnSpPr>
        <p:spPr>
          <a:xfrm rot="16200000" flipH="1">
            <a:off x="1670117" y="3317166"/>
            <a:ext cx="1998320" cy="353721"/>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1" name="Connector: Elbow 30" descr="Connector to &quot;Include applicable questions&quot; response box">
            <a:extLst>
              <a:ext uri="{FF2B5EF4-FFF2-40B4-BE49-F238E27FC236}">
                <a16:creationId xmlns:a16="http://schemas.microsoft.com/office/drawing/2014/main" id="{E1DB4E5C-28BF-49BB-9C0F-BD86F98BAE0C}"/>
              </a:ext>
            </a:extLst>
          </p:cNvPr>
          <p:cNvCxnSpPr>
            <a:cxnSpLocks/>
            <a:stCxn id="8" idx="3"/>
            <a:endCxn id="9" idx="0"/>
          </p:cNvCxnSpPr>
          <p:nvPr/>
        </p:nvCxnSpPr>
        <p:spPr>
          <a:xfrm flipH="1">
            <a:off x="3805806" y="2739168"/>
            <a:ext cx="984854" cy="1404724"/>
          </a:xfrm>
          <a:prstGeom prst="bentConnector4">
            <a:avLst>
              <a:gd name="adj1" fmla="val -23212"/>
              <a:gd name="adj2" fmla="val 55959"/>
            </a:avLst>
          </a:prstGeom>
        </p:spPr>
        <p:style>
          <a:lnRef idx="1">
            <a:schemeClr val="accent1"/>
          </a:lnRef>
          <a:fillRef idx="0">
            <a:schemeClr val="accent1"/>
          </a:fillRef>
          <a:effectRef idx="0">
            <a:schemeClr val="accent1"/>
          </a:effectRef>
          <a:fontRef idx="minor">
            <a:schemeClr val="tx1"/>
          </a:fontRef>
        </p:style>
      </p:cxnSp>
      <p:cxnSp>
        <p:nvCxnSpPr>
          <p:cNvPr id="34" name="Connector: Elbow 33" descr="Connector to &quot;Include applicable questions&quot; response box">
            <a:extLst>
              <a:ext uri="{FF2B5EF4-FFF2-40B4-BE49-F238E27FC236}">
                <a16:creationId xmlns:a16="http://schemas.microsoft.com/office/drawing/2014/main" id="{868990DA-2940-4FC4-8588-ADAC0B60B866}"/>
              </a:ext>
            </a:extLst>
          </p:cNvPr>
          <p:cNvCxnSpPr>
            <a:cxnSpLocks/>
            <a:stCxn id="7" idx="2"/>
            <a:endCxn id="9" idx="0"/>
          </p:cNvCxnSpPr>
          <p:nvPr/>
        </p:nvCxnSpPr>
        <p:spPr>
          <a:xfrm rot="5400000">
            <a:off x="3603042" y="3940855"/>
            <a:ext cx="405801" cy="272"/>
          </a:xfrm>
          <a:prstGeom prst="bentConnector3">
            <a:avLst>
              <a:gd name="adj1" fmla="val 50000"/>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7" name="Connector: Elbow 36" descr="Connector to next step 6">
            <a:extLst>
              <a:ext uri="{FF2B5EF4-FFF2-40B4-BE49-F238E27FC236}">
                <a16:creationId xmlns:a16="http://schemas.microsoft.com/office/drawing/2014/main" id="{6779887E-53DA-4213-8CFE-DAB0156454CF}"/>
              </a:ext>
            </a:extLst>
          </p:cNvPr>
          <p:cNvCxnSpPr>
            <a:cxnSpLocks/>
            <a:stCxn id="9" idx="3"/>
            <a:endCxn id="17" idx="2"/>
          </p:cNvCxnSpPr>
          <p:nvPr/>
        </p:nvCxnSpPr>
        <p:spPr>
          <a:xfrm flipV="1">
            <a:off x="4765474" y="3083446"/>
            <a:ext cx="976861" cy="1409741"/>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0" name="Connector: Elbow 39" descr="connector to Final step 9.">
            <a:extLst>
              <a:ext uri="{FF2B5EF4-FFF2-40B4-BE49-F238E27FC236}">
                <a16:creationId xmlns:a16="http://schemas.microsoft.com/office/drawing/2014/main" id="{ECC4904B-1275-4ECF-AB7E-CF827AED5563}"/>
              </a:ext>
            </a:extLst>
          </p:cNvPr>
          <p:cNvCxnSpPr>
            <a:cxnSpLocks/>
            <a:stCxn id="18" idx="2"/>
          </p:cNvCxnSpPr>
          <p:nvPr/>
        </p:nvCxnSpPr>
        <p:spPr>
          <a:xfrm rot="16200000" flipH="1">
            <a:off x="6906440" y="3340873"/>
            <a:ext cx="1234414" cy="4763"/>
          </a:xfrm>
          <a:prstGeom prst="bentConnector3">
            <a:avLst>
              <a:gd name="adj1" fmla="val 50000"/>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6" name="Connector: Elbow 45" descr="Connector to &quot;No&quot; response box">
            <a:extLst>
              <a:ext uri="{FF2B5EF4-FFF2-40B4-BE49-F238E27FC236}">
                <a16:creationId xmlns:a16="http://schemas.microsoft.com/office/drawing/2014/main" id="{8FD97490-0A53-4079-B7B0-A72FD71257AA}"/>
              </a:ext>
            </a:extLst>
          </p:cNvPr>
          <p:cNvCxnSpPr>
            <a:cxnSpLocks/>
            <a:stCxn id="10" idx="3"/>
            <a:endCxn id="13" idx="1"/>
          </p:cNvCxnSpPr>
          <p:nvPr/>
        </p:nvCxnSpPr>
        <p:spPr>
          <a:xfrm>
            <a:off x="4790660" y="870399"/>
            <a:ext cx="511867" cy="71095"/>
          </a:xfrm>
          <a:prstGeom prst="bentConnector3">
            <a:avLst>
              <a:gd name="adj1" fmla="val 50000"/>
            </a:avLst>
          </a:prstGeom>
          <a:ln>
            <a:tailEnd type="stealth"/>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CFFFF44B-7BE6-4554-8049-3663ACA546E3}"/>
              </a:ext>
            </a:extLst>
          </p:cNvPr>
          <p:cNvSpPr txBox="1"/>
          <p:nvPr/>
        </p:nvSpPr>
        <p:spPr>
          <a:xfrm>
            <a:off x="6182397" y="1663706"/>
            <a:ext cx="862368" cy="1911101"/>
          </a:xfrm>
          <a:prstGeom prst="rect">
            <a:avLst/>
          </a:prstGeom>
          <a:solidFill>
            <a:schemeClr val="bg1"/>
          </a:solidFill>
          <a:ln>
            <a:solidFill>
              <a:schemeClr val="accent1"/>
            </a:solidFill>
          </a:ln>
        </p:spPr>
        <p:txBody>
          <a:bodyPr wrap="square" rtlCol="0">
            <a:spAutoFit/>
          </a:bodyPr>
          <a:lstStyle/>
          <a:p>
            <a:r>
              <a:rPr lang="en-US" sz="788" dirty="0"/>
              <a:t>7. Agree if a minimum score is to be set for any accessibility questions, and confirm that  if this score is not met then this disqualifies the supplier.</a:t>
            </a:r>
          </a:p>
          <a:p>
            <a:r>
              <a:rPr lang="en-US" sz="788" dirty="0"/>
              <a:t>&gt;&gt; Refer to any Policy guidance</a:t>
            </a:r>
            <a:endParaRPr lang="en-AU" sz="788" dirty="0"/>
          </a:p>
        </p:txBody>
      </p:sp>
      <p:sp>
        <p:nvSpPr>
          <p:cNvPr id="17" name="TextBox 16">
            <a:extLst>
              <a:ext uri="{FF2B5EF4-FFF2-40B4-BE49-F238E27FC236}">
                <a16:creationId xmlns:a16="http://schemas.microsoft.com/office/drawing/2014/main" id="{9A79530F-54F3-4C55-83FE-4895E3636320}"/>
              </a:ext>
            </a:extLst>
          </p:cNvPr>
          <p:cNvSpPr txBox="1"/>
          <p:nvPr/>
        </p:nvSpPr>
        <p:spPr>
          <a:xfrm>
            <a:off x="5369617" y="1657350"/>
            <a:ext cx="745435" cy="1426096"/>
          </a:xfrm>
          <a:prstGeom prst="rect">
            <a:avLst/>
          </a:prstGeom>
          <a:solidFill>
            <a:schemeClr val="bg1"/>
          </a:solidFill>
          <a:ln>
            <a:solidFill>
              <a:schemeClr val="accent1"/>
            </a:solidFill>
          </a:ln>
        </p:spPr>
        <p:txBody>
          <a:bodyPr wrap="square" rtlCol="0">
            <a:spAutoFit/>
          </a:bodyPr>
          <a:lstStyle/>
          <a:p>
            <a:r>
              <a:rPr lang="en-US" sz="788" dirty="0"/>
              <a:t>6. Agree the total evaluation score that should be weighting given to the accessibility question responses (as a total)</a:t>
            </a:r>
            <a:endParaRPr lang="en-AU" sz="788" dirty="0"/>
          </a:p>
        </p:txBody>
      </p:sp>
      <p:cxnSp>
        <p:nvCxnSpPr>
          <p:cNvPr id="72" name="Straight Connector 71" descr="Below this line activities are the responsibility of the Procurement function">
            <a:extLst>
              <a:ext uri="{FF2B5EF4-FFF2-40B4-BE49-F238E27FC236}">
                <a16:creationId xmlns:a16="http://schemas.microsoft.com/office/drawing/2014/main" id="{A9B35740-4A50-4E17-8B08-9BCD51933ED7}"/>
              </a:ext>
            </a:extLst>
          </p:cNvPr>
          <p:cNvCxnSpPr>
            <a:cxnSpLocks/>
          </p:cNvCxnSpPr>
          <p:nvPr/>
        </p:nvCxnSpPr>
        <p:spPr>
          <a:xfrm>
            <a:off x="1314450" y="3886200"/>
            <a:ext cx="6686550" cy="0"/>
          </a:xfrm>
          <a:prstGeom prst="line">
            <a:avLst/>
          </a:prstGeom>
          <a:noFill/>
          <a:ln>
            <a:solidFill>
              <a:schemeClr val="tx1"/>
            </a:solidFill>
          </a:ln>
        </p:spPr>
      </p:cxnSp>
      <p:sp>
        <p:nvSpPr>
          <p:cNvPr id="85" name="Title 84">
            <a:extLst>
              <a:ext uri="{FF2B5EF4-FFF2-40B4-BE49-F238E27FC236}">
                <a16:creationId xmlns:a16="http://schemas.microsoft.com/office/drawing/2014/main" id="{E3897307-9850-46C3-9788-90013EB11B3D}"/>
              </a:ext>
            </a:extLst>
          </p:cNvPr>
          <p:cNvSpPr>
            <a:spLocks noGrp="1"/>
          </p:cNvSpPr>
          <p:nvPr>
            <p:ph type="ctrTitle"/>
          </p:nvPr>
        </p:nvSpPr>
        <p:spPr>
          <a:xfrm>
            <a:off x="1572867" y="135219"/>
            <a:ext cx="5829300" cy="379131"/>
          </a:xfrm>
        </p:spPr>
        <p:txBody>
          <a:bodyPr>
            <a:normAutofit fontScale="90000"/>
          </a:bodyPr>
          <a:lstStyle/>
          <a:p>
            <a:pPr rtl="0" eaLnBrk="1" latinLnBrk="0" hangingPunct="1"/>
            <a:r>
              <a:rPr lang="en-US" sz="1350" b="1" kern="1200" dirty="0">
                <a:solidFill>
                  <a:srgbClr val="000000"/>
                </a:solidFill>
                <a:latin typeface="+mj-lt"/>
                <a:ea typeface="+mn-ea"/>
                <a:cs typeface="+mn-cs"/>
              </a:rPr>
              <a:t>Tender Process</a:t>
            </a:r>
            <a:br>
              <a:rPr lang="en-US" sz="1350" b="1" kern="1200" dirty="0">
                <a:solidFill>
                  <a:srgbClr val="000000"/>
                </a:solidFill>
                <a:latin typeface="+mj-lt"/>
                <a:ea typeface="+mn-ea"/>
                <a:cs typeface="+mn-cs"/>
              </a:rPr>
            </a:br>
            <a:r>
              <a:rPr lang="en-US" sz="1350" b="1" kern="1200" dirty="0">
                <a:solidFill>
                  <a:srgbClr val="000000"/>
                </a:solidFill>
                <a:latin typeface="+mj-lt"/>
                <a:ea typeface="+mn-ea"/>
                <a:cs typeface="+mn-cs"/>
              </a:rPr>
              <a:t>1. Scope Definition: Pre Tender </a:t>
            </a:r>
            <a:r>
              <a:rPr lang="en-US" sz="1350" b="1" dirty="0">
                <a:solidFill>
                  <a:srgbClr val="000000"/>
                </a:solidFill>
                <a:latin typeface="+mj-lt"/>
                <a:ea typeface="+mn-ea"/>
                <a:cs typeface="+mn-cs"/>
              </a:rPr>
              <a:t>R</a:t>
            </a:r>
            <a:r>
              <a:rPr lang="en-US" sz="1350" b="1" kern="1200" dirty="0">
                <a:solidFill>
                  <a:srgbClr val="000000"/>
                </a:solidFill>
                <a:latin typeface="+mj-lt"/>
                <a:ea typeface="+mn-ea"/>
                <a:cs typeface="+mn-cs"/>
              </a:rPr>
              <a:t>elease</a:t>
            </a:r>
            <a:endParaRPr lang="en-AU" dirty="0">
              <a:effectLst/>
              <a:latin typeface="+mj-lt"/>
            </a:endParaRPr>
          </a:p>
        </p:txBody>
      </p:sp>
      <p:cxnSp>
        <p:nvCxnSpPr>
          <p:cNvPr id="88" name="Straight Connector 87" descr="partition line. Below this line responsibilities for activity boxes fall with the Business. ">
            <a:extLst>
              <a:ext uri="{FF2B5EF4-FFF2-40B4-BE49-F238E27FC236}">
                <a16:creationId xmlns:a16="http://schemas.microsoft.com/office/drawing/2014/main" id="{FB3EDB36-23B8-4F9C-8349-A462AEE6782E}"/>
              </a:ext>
            </a:extLst>
          </p:cNvPr>
          <p:cNvCxnSpPr>
            <a:cxnSpLocks/>
          </p:cNvCxnSpPr>
          <p:nvPr/>
        </p:nvCxnSpPr>
        <p:spPr>
          <a:xfrm>
            <a:off x="1314450" y="621500"/>
            <a:ext cx="66865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9" name="Connector: Elbow 98" descr="Connector to &quot;Yes&quot; response box. Step 2.">
            <a:extLst>
              <a:ext uri="{FF2B5EF4-FFF2-40B4-BE49-F238E27FC236}">
                <a16:creationId xmlns:a16="http://schemas.microsoft.com/office/drawing/2014/main" id="{6F6E9387-6A04-46BF-A4B3-56C54858780D}"/>
              </a:ext>
            </a:extLst>
          </p:cNvPr>
          <p:cNvCxnSpPr>
            <a:cxnSpLocks/>
            <a:stCxn id="10" idx="2"/>
            <a:endCxn id="11" idx="0"/>
          </p:cNvCxnSpPr>
          <p:nvPr/>
        </p:nvCxnSpPr>
        <p:spPr>
          <a:xfrm rot="16200000" flipH="1">
            <a:off x="3292010" y="1163002"/>
            <a:ext cx="250995" cy="621"/>
          </a:xfrm>
          <a:prstGeom prst="bentConnector3">
            <a:avLst>
              <a:gd name="adj1" fmla="val 50000"/>
            </a:avLst>
          </a:prstGeom>
          <a:ln>
            <a:tailEnd type="stealth"/>
          </a:ln>
        </p:spPr>
        <p:style>
          <a:lnRef idx="1">
            <a:schemeClr val="accent1"/>
          </a:lnRef>
          <a:fillRef idx="0">
            <a:schemeClr val="accent1"/>
          </a:fillRef>
          <a:effectRef idx="0">
            <a:schemeClr val="accent1"/>
          </a:effectRef>
          <a:fontRef idx="minor">
            <a:schemeClr val="tx1"/>
          </a:fontRef>
        </p:style>
      </p:cxnSp>
      <p:grpSp>
        <p:nvGrpSpPr>
          <p:cNvPr id="60" name="Group 59" descr="Icon denoting that the Accessibility questions and evaluation methodology (Tool) should be referred to in step 3. ">
            <a:extLst>
              <a:ext uri="{FF2B5EF4-FFF2-40B4-BE49-F238E27FC236}">
                <a16:creationId xmlns:a16="http://schemas.microsoft.com/office/drawing/2014/main" id="{292F1118-F640-4C90-BB26-F75BC010FDDF}"/>
              </a:ext>
            </a:extLst>
          </p:cNvPr>
          <p:cNvGrpSpPr/>
          <p:nvPr/>
        </p:nvGrpSpPr>
        <p:grpSpPr>
          <a:xfrm>
            <a:off x="4682763" y="1855417"/>
            <a:ext cx="349152" cy="268196"/>
            <a:chOff x="563319" y="5642235"/>
            <a:chExt cx="238984" cy="276999"/>
          </a:xfrm>
        </p:grpSpPr>
        <p:grpSp>
          <p:nvGrpSpPr>
            <p:cNvPr id="61" name="Group 259">
              <a:extLst>
                <a:ext uri="{FF2B5EF4-FFF2-40B4-BE49-F238E27FC236}">
                  <a16:creationId xmlns:a16="http://schemas.microsoft.com/office/drawing/2014/main" id="{7971E1F1-3D9B-41B7-AE79-E8105BCC0547}"/>
                </a:ext>
              </a:extLst>
            </p:cNvPr>
            <p:cNvGrpSpPr>
              <a:grpSpLocks noChangeAspect="1"/>
            </p:cNvGrpSpPr>
            <p:nvPr/>
          </p:nvGrpSpPr>
          <p:grpSpPr bwMode="auto">
            <a:xfrm>
              <a:off x="594229" y="5642235"/>
              <a:ext cx="208074" cy="276999"/>
              <a:chOff x="5561" y="2997"/>
              <a:chExt cx="320" cy="426"/>
            </a:xfrm>
            <a:solidFill>
              <a:srgbClr val="004165"/>
            </a:solidFill>
          </p:grpSpPr>
          <p:sp>
            <p:nvSpPr>
              <p:cNvPr id="63" name="Freeform 260">
                <a:extLst>
                  <a:ext uri="{FF2B5EF4-FFF2-40B4-BE49-F238E27FC236}">
                    <a16:creationId xmlns:a16="http://schemas.microsoft.com/office/drawing/2014/main" id="{BE4B16F2-4DE5-4B0F-8E0F-1E04449E0402}"/>
                  </a:ext>
                </a:extLst>
              </p:cNvPr>
              <p:cNvSpPr>
                <a:spLocks noEditPoints="1"/>
              </p:cNvSpPr>
              <p:nvPr/>
            </p:nvSpPr>
            <p:spPr bwMode="auto">
              <a:xfrm>
                <a:off x="5614" y="2997"/>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102 w 180"/>
                  <a:gd name="T11" fmla="*/ 0 h 252"/>
                  <a:gd name="T12" fmla="*/ 106 w 180"/>
                  <a:gd name="T13" fmla="*/ 1 h 252"/>
                  <a:gd name="T14" fmla="*/ 178 w 180"/>
                  <a:gd name="T15" fmla="*/ 73 h 252"/>
                  <a:gd name="T16" fmla="*/ 180 w 180"/>
                  <a:gd name="T17" fmla="*/ 78 h 252"/>
                  <a:gd name="T18" fmla="*/ 180 w 180"/>
                  <a:gd name="T19" fmla="*/ 246 h 252"/>
                  <a:gd name="T20" fmla="*/ 174 w 180"/>
                  <a:gd name="T21" fmla="*/ 252 h 252"/>
                  <a:gd name="T22" fmla="*/ 12 w 180"/>
                  <a:gd name="T23" fmla="*/ 240 h 252"/>
                  <a:gd name="T24" fmla="*/ 168 w 180"/>
                  <a:gd name="T25" fmla="*/ 240 h 252"/>
                  <a:gd name="T26" fmla="*/ 168 w 180"/>
                  <a:gd name="T27" fmla="*/ 80 h 252"/>
                  <a:gd name="T28" fmla="*/ 100 w 180"/>
                  <a:gd name="T29" fmla="*/ 12 h 252"/>
                  <a:gd name="T30" fmla="*/ 12 w 180"/>
                  <a:gd name="T31" fmla="*/ 12 h 252"/>
                  <a:gd name="T32" fmla="*/ 12 w 180"/>
                  <a:gd name="T33"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102" y="0"/>
                      <a:pt x="102" y="0"/>
                      <a:pt x="102" y="0"/>
                    </a:cubicBezTo>
                    <a:cubicBezTo>
                      <a:pt x="104" y="0"/>
                      <a:pt x="105" y="0"/>
                      <a:pt x="106" y="1"/>
                    </a:cubicBezTo>
                    <a:cubicBezTo>
                      <a:pt x="178" y="73"/>
                      <a:pt x="178" y="73"/>
                      <a:pt x="178" y="73"/>
                    </a:cubicBezTo>
                    <a:cubicBezTo>
                      <a:pt x="180" y="75"/>
                      <a:pt x="180" y="76"/>
                      <a:pt x="180" y="78"/>
                    </a:cubicBezTo>
                    <a:cubicBezTo>
                      <a:pt x="180" y="246"/>
                      <a:pt x="180" y="246"/>
                      <a:pt x="180" y="246"/>
                    </a:cubicBezTo>
                    <a:cubicBezTo>
                      <a:pt x="180" y="249"/>
                      <a:pt x="178" y="252"/>
                      <a:pt x="174" y="252"/>
                    </a:cubicBezTo>
                    <a:close/>
                    <a:moveTo>
                      <a:pt x="12" y="240"/>
                    </a:moveTo>
                    <a:cubicBezTo>
                      <a:pt x="168" y="240"/>
                      <a:pt x="168" y="240"/>
                      <a:pt x="168" y="240"/>
                    </a:cubicBezTo>
                    <a:cubicBezTo>
                      <a:pt x="168" y="80"/>
                      <a:pt x="168" y="80"/>
                      <a:pt x="168" y="80"/>
                    </a:cubicBezTo>
                    <a:cubicBezTo>
                      <a:pt x="100" y="12"/>
                      <a:pt x="100" y="12"/>
                      <a:pt x="100" y="12"/>
                    </a:cubicBezTo>
                    <a:cubicBezTo>
                      <a:pt x="12" y="12"/>
                      <a:pt x="12" y="12"/>
                      <a:pt x="12" y="12"/>
                    </a:cubicBezTo>
                    <a:lnTo>
                      <a:pt x="12"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64" name="Freeform 261">
                <a:extLst>
                  <a:ext uri="{FF2B5EF4-FFF2-40B4-BE49-F238E27FC236}">
                    <a16:creationId xmlns:a16="http://schemas.microsoft.com/office/drawing/2014/main" id="{F37B60E3-7CDD-4346-929B-835EDA476C01}"/>
                  </a:ext>
                </a:extLst>
              </p:cNvPr>
              <p:cNvSpPr>
                <a:spLocks/>
              </p:cNvSpPr>
              <p:nvPr/>
            </p:nvSpPr>
            <p:spPr bwMode="auto">
              <a:xfrm>
                <a:off x="5757" y="2997"/>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65" name="Freeform 262">
                <a:extLst>
                  <a:ext uri="{FF2B5EF4-FFF2-40B4-BE49-F238E27FC236}">
                    <a16:creationId xmlns:a16="http://schemas.microsoft.com/office/drawing/2014/main" id="{B5B6ACD1-5C24-40F9-BA43-BF82EFF8CCE8}"/>
                  </a:ext>
                </a:extLst>
              </p:cNvPr>
              <p:cNvSpPr>
                <a:spLocks/>
              </p:cNvSpPr>
              <p:nvPr/>
            </p:nvSpPr>
            <p:spPr bwMode="auto">
              <a:xfrm>
                <a:off x="5561" y="3050"/>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42 w 180"/>
                  <a:gd name="T11" fmla="*/ 0 h 252"/>
                  <a:gd name="T12" fmla="*/ 48 w 180"/>
                  <a:gd name="T13" fmla="*/ 6 h 252"/>
                  <a:gd name="T14" fmla="*/ 42 w 180"/>
                  <a:gd name="T15" fmla="*/ 12 h 252"/>
                  <a:gd name="T16" fmla="*/ 12 w 180"/>
                  <a:gd name="T17" fmla="*/ 12 h 252"/>
                  <a:gd name="T18" fmla="*/ 12 w 180"/>
                  <a:gd name="T19" fmla="*/ 240 h 252"/>
                  <a:gd name="T20" fmla="*/ 168 w 180"/>
                  <a:gd name="T21" fmla="*/ 240 h 252"/>
                  <a:gd name="T22" fmla="*/ 168 w 180"/>
                  <a:gd name="T23" fmla="*/ 210 h 252"/>
                  <a:gd name="T24" fmla="*/ 174 w 180"/>
                  <a:gd name="T25" fmla="*/ 204 h 252"/>
                  <a:gd name="T26" fmla="*/ 180 w 180"/>
                  <a:gd name="T27" fmla="*/ 210 h 252"/>
                  <a:gd name="T28" fmla="*/ 180 w 180"/>
                  <a:gd name="T29" fmla="*/ 246 h 252"/>
                  <a:gd name="T30" fmla="*/ 174 w 180"/>
                  <a:gd name="T3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42" y="0"/>
                      <a:pt x="42" y="0"/>
                      <a:pt x="42" y="0"/>
                    </a:cubicBezTo>
                    <a:cubicBezTo>
                      <a:pt x="46" y="0"/>
                      <a:pt x="48" y="2"/>
                      <a:pt x="48" y="6"/>
                    </a:cubicBezTo>
                    <a:cubicBezTo>
                      <a:pt x="48" y="9"/>
                      <a:pt x="46" y="12"/>
                      <a:pt x="42" y="12"/>
                    </a:cubicBezTo>
                    <a:cubicBezTo>
                      <a:pt x="12" y="12"/>
                      <a:pt x="12" y="12"/>
                      <a:pt x="12" y="12"/>
                    </a:cubicBezTo>
                    <a:cubicBezTo>
                      <a:pt x="12" y="240"/>
                      <a:pt x="12" y="240"/>
                      <a:pt x="12" y="240"/>
                    </a:cubicBezTo>
                    <a:cubicBezTo>
                      <a:pt x="168" y="240"/>
                      <a:pt x="168" y="240"/>
                      <a:pt x="168" y="240"/>
                    </a:cubicBezTo>
                    <a:cubicBezTo>
                      <a:pt x="168" y="210"/>
                      <a:pt x="168" y="210"/>
                      <a:pt x="168" y="210"/>
                    </a:cubicBezTo>
                    <a:cubicBezTo>
                      <a:pt x="168" y="206"/>
                      <a:pt x="171" y="204"/>
                      <a:pt x="174" y="204"/>
                    </a:cubicBezTo>
                    <a:cubicBezTo>
                      <a:pt x="178" y="204"/>
                      <a:pt x="180" y="206"/>
                      <a:pt x="180" y="210"/>
                    </a:cubicBezTo>
                    <a:cubicBezTo>
                      <a:pt x="180" y="246"/>
                      <a:pt x="180" y="246"/>
                      <a:pt x="180" y="246"/>
                    </a:cubicBezTo>
                    <a:cubicBezTo>
                      <a:pt x="180" y="249"/>
                      <a:pt x="178" y="252"/>
                      <a:pt x="17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grpSp>
        <p:sp>
          <p:nvSpPr>
            <p:cNvPr id="62" name="TextBox 61">
              <a:extLst>
                <a:ext uri="{FF2B5EF4-FFF2-40B4-BE49-F238E27FC236}">
                  <a16:creationId xmlns:a16="http://schemas.microsoft.com/office/drawing/2014/main" id="{FB4FA769-020D-4050-BE5E-4CE7474203FC}"/>
                </a:ext>
              </a:extLst>
            </p:cNvPr>
            <p:cNvSpPr txBox="1"/>
            <p:nvPr/>
          </p:nvSpPr>
          <p:spPr>
            <a:xfrm>
              <a:off x="563319" y="5680356"/>
              <a:ext cx="238984" cy="226489"/>
            </a:xfrm>
            <a:prstGeom prst="rect">
              <a:avLst/>
            </a:prstGeom>
            <a:noFill/>
          </p:spPr>
          <p:txBody>
            <a:bodyPr wrap="square" lIns="123444" rIns="0" rtlCol="0">
              <a:spAutoFit/>
            </a:bodyPr>
            <a:lstStyle/>
            <a:p>
              <a:pPr algn="r" defTabSz="685800">
                <a:buClrTx/>
                <a:defRPr/>
              </a:pPr>
              <a:endParaRPr lang="en-US" sz="300" dirty="0">
                <a:solidFill>
                  <a:srgbClr val="004165"/>
                </a:solidFill>
                <a:latin typeface="Verdana Pro" panose="020B0604030504040204" pitchFamily="34" charset="0"/>
              </a:endParaRPr>
            </a:p>
            <a:p>
              <a:pPr defTabSz="685800">
                <a:buClrTx/>
                <a:defRPr/>
              </a:pPr>
              <a:r>
                <a:rPr lang="en-US" sz="525" dirty="0">
                  <a:solidFill>
                    <a:srgbClr val="004165"/>
                  </a:solidFill>
                  <a:latin typeface="Verdana Pro" panose="020B0604030504040204" pitchFamily="34" charset="0"/>
                </a:rPr>
                <a:t>Tool</a:t>
              </a:r>
              <a:endParaRPr lang="en-AU" sz="100" dirty="0">
                <a:solidFill>
                  <a:srgbClr val="004165"/>
                </a:solidFill>
                <a:latin typeface="Verdana Pro" panose="020B0604030504040204" pitchFamily="34" charset="0"/>
              </a:endParaRPr>
            </a:p>
          </p:txBody>
        </p:sp>
      </p:grpSp>
      <p:grpSp>
        <p:nvGrpSpPr>
          <p:cNvPr id="94" name="Group 93" descr="Icon denoting that the Accessibility questions and evaluation methodology (Tool) should be referred to in step 5. ">
            <a:extLst>
              <a:ext uri="{FF2B5EF4-FFF2-40B4-BE49-F238E27FC236}">
                <a16:creationId xmlns:a16="http://schemas.microsoft.com/office/drawing/2014/main" id="{60E4B492-757B-4CF6-92BB-2D42B85835AF}"/>
              </a:ext>
            </a:extLst>
          </p:cNvPr>
          <p:cNvGrpSpPr/>
          <p:nvPr/>
        </p:nvGrpSpPr>
        <p:grpSpPr>
          <a:xfrm>
            <a:off x="4572000" y="4710638"/>
            <a:ext cx="349152" cy="268196"/>
            <a:chOff x="563319" y="5642235"/>
            <a:chExt cx="238984" cy="276999"/>
          </a:xfrm>
        </p:grpSpPr>
        <p:grpSp>
          <p:nvGrpSpPr>
            <p:cNvPr id="95" name="Group 259">
              <a:extLst>
                <a:ext uri="{FF2B5EF4-FFF2-40B4-BE49-F238E27FC236}">
                  <a16:creationId xmlns:a16="http://schemas.microsoft.com/office/drawing/2014/main" id="{3A078C1A-80D8-42CE-A3EA-2B73A706CE8F}"/>
                </a:ext>
              </a:extLst>
            </p:cNvPr>
            <p:cNvGrpSpPr>
              <a:grpSpLocks noChangeAspect="1"/>
            </p:cNvGrpSpPr>
            <p:nvPr/>
          </p:nvGrpSpPr>
          <p:grpSpPr bwMode="auto">
            <a:xfrm>
              <a:off x="594229" y="5642235"/>
              <a:ext cx="208074" cy="276999"/>
              <a:chOff x="5561" y="2997"/>
              <a:chExt cx="320" cy="426"/>
            </a:xfrm>
            <a:solidFill>
              <a:srgbClr val="004165"/>
            </a:solidFill>
          </p:grpSpPr>
          <p:sp>
            <p:nvSpPr>
              <p:cNvPr id="97" name="Freeform 260">
                <a:extLst>
                  <a:ext uri="{FF2B5EF4-FFF2-40B4-BE49-F238E27FC236}">
                    <a16:creationId xmlns:a16="http://schemas.microsoft.com/office/drawing/2014/main" id="{B0E995C4-EA6F-4BA2-B0BC-CA464AFFEB7D}"/>
                  </a:ext>
                </a:extLst>
              </p:cNvPr>
              <p:cNvSpPr>
                <a:spLocks noEditPoints="1"/>
              </p:cNvSpPr>
              <p:nvPr/>
            </p:nvSpPr>
            <p:spPr bwMode="auto">
              <a:xfrm>
                <a:off x="5614" y="2997"/>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102 w 180"/>
                  <a:gd name="T11" fmla="*/ 0 h 252"/>
                  <a:gd name="T12" fmla="*/ 106 w 180"/>
                  <a:gd name="T13" fmla="*/ 1 h 252"/>
                  <a:gd name="T14" fmla="*/ 178 w 180"/>
                  <a:gd name="T15" fmla="*/ 73 h 252"/>
                  <a:gd name="T16" fmla="*/ 180 w 180"/>
                  <a:gd name="T17" fmla="*/ 78 h 252"/>
                  <a:gd name="T18" fmla="*/ 180 w 180"/>
                  <a:gd name="T19" fmla="*/ 246 h 252"/>
                  <a:gd name="T20" fmla="*/ 174 w 180"/>
                  <a:gd name="T21" fmla="*/ 252 h 252"/>
                  <a:gd name="T22" fmla="*/ 12 w 180"/>
                  <a:gd name="T23" fmla="*/ 240 h 252"/>
                  <a:gd name="T24" fmla="*/ 168 w 180"/>
                  <a:gd name="T25" fmla="*/ 240 h 252"/>
                  <a:gd name="T26" fmla="*/ 168 w 180"/>
                  <a:gd name="T27" fmla="*/ 80 h 252"/>
                  <a:gd name="T28" fmla="*/ 100 w 180"/>
                  <a:gd name="T29" fmla="*/ 12 h 252"/>
                  <a:gd name="T30" fmla="*/ 12 w 180"/>
                  <a:gd name="T31" fmla="*/ 12 h 252"/>
                  <a:gd name="T32" fmla="*/ 12 w 180"/>
                  <a:gd name="T33"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102" y="0"/>
                      <a:pt x="102" y="0"/>
                      <a:pt x="102" y="0"/>
                    </a:cubicBezTo>
                    <a:cubicBezTo>
                      <a:pt x="104" y="0"/>
                      <a:pt x="105" y="0"/>
                      <a:pt x="106" y="1"/>
                    </a:cubicBezTo>
                    <a:cubicBezTo>
                      <a:pt x="178" y="73"/>
                      <a:pt x="178" y="73"/>
                      <a:pt x="178" y="73"/>
                    </a:cubicBezTo>
                    <a:cubicBezTo>
                      <a:pt x="180" y="75"/>
                      <a:pt x="180" y="76"/>
                      <a:pt x="180" y="78"/>
                    </a:cubicBezTo>
                    <a:cubicBezTo>
                      <a:pt x="180" y="246"/>
                      <a:pt x="180" y="246"/>
                      <a:pt x="180" y="246"/>
                    </a:cubicBezTo>
                    <a:cubicBezTo>
                      <a:pt x="180" y="249"/>
                      <a:pt x="178" y="252"/>
                      <a:pt x="174" y="252"/>
                    </a:cubicBezTo>
                    <a:close/>
                    <a:moveTo>
                      <a:pt x="12" y="240"/>
                    </a:moveTo>
                    <a:cubicBezTo>
                      <a:pt x="168" y="240"/>
                      <a:pt x="168" y="240"/>
                      <a:pt x="168" y="240"/>
                    </a:cubicBezTo>
                    <a:cubicBezTo>
                      <a:pt x="168" y="80"/>
                      <a:pt x="168" y="80"/>
                      <a:pt x="168" y="80"/>
                    </a:cubicBezTo>
                    <a:cubicBezTo>
                      <a:pt x="100" y="12"/>
                      <a:pt x="100" y="12"/>
                      <a:pt x="100" y="12"/>
                    </a:cubicBezTo>
                    <a:cubicBezTo>
                      <a:pt x="12" y="12"/>
                      <a:pt x="12" y="12"/>
                      <a:pt x="12" y="12"/>
                    </a:cubicBezTo>
                    <a:lnTo>
                      <a:pt x="12"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98" name="Freeform 261">
                <a:extLst>
                  <a:ext uri="{FF2B5EF4-FFF2-40B4-BE49-F238E27FC236}">
                    <a16:creationId xmlns:a16="http://schemas.microsoft.com/office/drawing/2014/main" id="{0DD9C5AD-BAA5-4BE1-8747-7212B6179CC1}"/>
                  </a:ext>
                </a:extLst>
              </p:cNvPr>
              <p:cNvSpPr>
                <a:spLocks/>
              </p:cNvSpPr>
              <p:nvPr/>
            </p:nvSpPr>
            <p:spPr bwMode="auto">
              <a:xfrm>
                <a:off x="5757" y="2997"/>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100" name="Freeform 262">
                <a:extLst>
                  <a:ext uri="{FF2B5EF4-FFF2-40B4-BE49-F238E27FC236}">
                    <a16:creationId xmlns:a16="http://schemas.microsoft.com/office/drawing/2014/main" id="{6E2CD42E-8BF8-4D7A-8117-DF25B7687B04}"/>
                  </a:ext>
                </a:extLst>
              </p:cNvPr>
              <p:cNvSpPr>
                <a:spLocks/>
              </p:cNvSpPr>
              <p:nvPr/>
            </p:nvSpPr>
            <p:spPr bwMode="auto">
              <a:xfrm>
                <a:off x="5561" y="3050"/>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42 w 180"/>
                  <a:gd name="T11" fmla="*/ 0 h 252"/>
                  <a:gd name="T12" fmla="*/ 48 w 180"/>
                  <a:gd name="T13" fmla="*/ 6 h 252"/>
                  <a:gd name="T14" fmla="*/ 42 w 180"/>
                  <a:gd name="T15" fmla="*/ 12 h 252"/>
                  <a:gd name="T16" fmla="*/ 12 w 180"/>
                  <a:gd name="T17" fmla="*/ 12 h 252"/>
                  <a:gd name="T18" fmla="*/ 12 w 180"/>
                  <a:gd name="T19" fmla="*/ 240 h 252"/>
                  <a:gd name="T20" fmla="*/ 168 w 180"/>
                  <a:gd name="T21" fmla="*/ 240 h 252"/>
                  <a:gd name="T22" fmla="*/ 168 w 180"/>
                  <a:gd name="T23" fmla="*/ 210 h 252"/>
                  <a:gd name="T24" fmla="*/ 174 w 180"/>
                  <a:gd name="T25" fmla="*/ 204 h 252"/>
                  <a:gd name="T26" fmla="*/ 180 w 180"/>
                  <a:gd name="T27" fmla="*/ 210 h 252"/>
                  <a:gd name="T28" fmla="*/ 180 w 180"/>
                  <a:gd name="T29" fmla="*/ 246 h 252"/>
                  <a:gd name="T30" fmla="*/ 174 w 180"/>
                  <a:gd name="T3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42" y="0"/>
                      <a:pt x="42" y="0"/>
                      <a:pt x="42" y="0"/>
                    </a:cubicBezTo>
                    <a:cubicBezTo>
                      <a:pt x="46" y="0"/>
                      <a:pt x="48" y="2"/>
                      <a:pt x="48" y="6"/>
                    </a:cubicBezTo>
                    <a:cubicBezTo>
                      <a:pt x="48" y="9"/>
                      <a:pt x="46" y="12"/>
                      <a:pt x="42" y="12"/>
                    </a:cubicBezTo>
                    <a:cubicBezTo>
                      <a:pt x="12" y="12"/>
                      <a:pt x="12" y="12"/>
                      <a:pt x="12" y="12"/>
                    </a:cubicBezTo>
                    <a:cubicBezTo>
                      <a:pt x="12" y="240"/>
                      <a:pt x="12" y="240"/>
                      <a:pt x="12" y="240"/>
                    </a:cubicBezTo>
                    <a:cubicBezTo>
                      <a:pt x="168" y="240"/>
                      <a:pt x="168" y="240"/>
                      <a:pt x="168" y="240"/>
                    </a:cubicBezTo>
                    <a:cubicBezTo>
                      <a:pt x="168" y="210"/>
                      <a:pt x="168" y="210"/>
                      <a:pt x="168" y="210"/>
                    </a:cubicBezTo>
                    <a:cubicBezTo>
                      <a:pt x="168" y="206"/>
                      <a:pt x="171" y="204"/>
                      <a:pt x="174" y="204"/>
                    </a:cubicBezTo>
                    <a:cubicBezTo>
                      <a:pt x="178" y="204"/>
                      <a:pt x="180" y="206"/>
                      <a:pt x="180" y="210"/>
                    </a:cubicBezTo>
                    <a:cubicBezTo>
                      <a:pt x="180" y="246"/>
                      <a:pt x="180" y="246"/>
                      <a:pt x="180" y="246"/>
                    </a:cubicBezTo>
                    <a:cubicBezTo>
                      <a:pt x="180" y="249"/>
                      <a:pt x="178" y="252"/>
                      <a:pt x="17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grpSp>
        <p:sp>
          <p:nvSpPr>
            <p:cNvPr id="96" name="TextBox 95">
              <a:extLst>
                <a:ext uri="{FF2B5EF4-FFF2-40B4-BE49-F238E27FC236}">
                  <a16:creationId xmlns:a16="http://schemas.microsoft.com/office/drawing/2014/main" id="{366F8750-7ED8-459C-AEE5-2C10D5BC1504}"/>
                </a:ext>
              </a:extLst>
            </p:cNvPr>
            <p:cNvSpPr txBox="1"/>
            <p:nvPr/>
          </p:nvSpPr>
          <p:spPr>
            <a:xfrm>
              <a:off x="563319" y="5680361"/>
              <a:ext cx="238984" cy="226489"/>
            </a:xfrm>
            <a:prstGeom prst="rect">
              <a:avLst/>
            </a:prstGeom>
            <a:noFill/>
          </p:spPr>
          <p:txBody>
            <a:bodyPr wrap="square" lIns="123444" rIns="0" rtlCol="0">
              <a:spAutoFit/>
            </a:bodyPr>
            <a:lstStyle/>
            <a:p>
              <a:pPr algn="r" defTabSz="685800">
                <a:buClrTx/>
                <a:defRPr/>
              </a:pPr>
              <a:endParaRPr lang="en-US" sz="300" dirty="0">
                <a:solidFill>
                  <a:srgbClr val="004165"/>
                </a:solidFill>
                <a:latin typeface="Verdana Pro" panose="020B0604030504040204" pitchFamily="34" charset="0"/>
              </a:endParaRPr>
            </a:p>
            <a:p>
              <a:pPr defTabSz="685800">
                <a:buClrTx/>
                <a:defRPr/>
              </a:pPr>
              <a:r>
                <a:rPr lang="en-US" sz="525" dirty="0">
                  <a:solidFill>
                    <a:srgbClr val="004165"/>
                  </a:solidFill>
                  <a:latin typeface="Verdana Pro" panose="020B0604030504040204" pitchFamily="34" charset="0"/>
                </a:rPr>
                <a:t>Tool</a:t>
              </a:r>
              <a:endParaRPr lang="en-AU" sz="100" dirty="0">
                <a:solidFill>
                  <a:srgbClr val="004165"/>
                </a:solidFill>
                <a:latin typeface="Verdana Pro" panose="020B0604030504040204" pitchFamily="34" charset="0"/>
              </a:endParaRPr>
            </a:p>
          </p:txBody>
        </p:sp>
      </p:grpSp>
      <p:grpSp>
        <p:nvGrpSpPr>
          <p:cNvPr id="101" name="Group 100" descr="Icon denoting that the Technology Accessibility Policy (Policy) should be referred to in step 7. ">
            <a:extLst>
              <a:ext uri="{FF2B5EF4-FFF2-40B4-BE49-F238E27FC236}">
                <a16:creationId xmlns:a16="http://schemas.microsoft.com/office/drawing/2014/main" id="{848F40F3-16C8-4D7B-9CFB-9669A25D22A4}"/>
              </a:ext>
            </a:extLst>
          </p:cNvPr>
          <p:cNvGrpSpPr/>
          <p:nvPr/>
        </p:nvGrpSpPr>
        <p:grpSpPr>
          <a:xfrm>
            <a:off x="6937535" y="3284772"/>
            <a:ext cx="349152" cy="268196"/>
            <a:chOff x="563319" y="5642235"/>
            <a:chExt cx="238984" cy="276999"/>
          </a:xfrm>
        </p:grpSpPr>
        <p:grpSp>
          <p:nvGrpSpPr>
            <p:cNvPr id="102" name="Group 259">
              <a:extLst>
                <a:ext uri="{FF2B5EF4-FFF2-40B4-BE49-F238E27FC236}">
                  <a16:creationId xmlns:a16="http://schemas.microsoft.com/office/drawing/2014/main" id="{10E18A65-8538-4F14-8782-E60E2D3C8E2A}"/>
                </a:ext>
              </a:extLst>
            </p:cNvPr>
            <p:cNvGrpSpPr>
              <a:grpSpLocks noChangeAspect="1"/>
            </p:cNvGrpSpPr>
            <p:nvPr/>
          </p:nvGrpSpPr>
          <p:grpSpPr bwMode="auto">
            <a:xfrm>
              <a:off x="594229" y="5642235"/>
              <a:ext cx="208074" cy="276999"/>
              <a:chOff x="5561" y="2997"/>
              <a:chExt cx="320" cy="426"/>
            </a:xfrm>
            <a:solidFill>
              <a:srgbClr val="004165"/>
            </a:solidFill>
          </p:grpSpPr>
          <p:sp>
            <p:nvSpPr>
              <p:cNvPr id="104" name="Freeform 260">
                <a:extLst>
                  <a:ext uri="{FF2B5EF4-FFF2-40B4-BE49-F238E27FC236}">
                    <a16:creationId xmlns:a16="http://schemas.microsoft.com/office/drawing/2014/main" id="{69E6FF18-064E-4A5C-9BD2-63E6F25B38C6}"/>
                  </a:ext>
                </a:extLst>
              </p:cNvPr>
              <p:cNvSpPr>
                <a:spLocks noEditPoints="1"/>
              </p:cNvSpPr>
              <p:nvPr/>
            </p:nvSpPr>
            <p:spPr bwMode="auto">
              <a:xfrm>
                <a:off x="5614" y="2997"/>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102 w 180"/>
                  <a:gd name="T11" fmla="*/ 0 h 252"/>
                  <a:gd name="T12" fmla="*/ 106 w 180"/>
                  <a:gd name="T13" fmla="*/ 1 h 252"/>
                  <a:gd name="T14" fmla="*/ 178 w 180"/>
                  <a:gd name="T15" fmla="*/ 73 h 252"/>
                  <a:gd name="T16" fmla="*/ 180 w 180"/>
                  <a:gd name="T17" fmla="*/ 78 h 252"/>
                  <a:gd name="T18" fmla="*/ 180 w 180"/>
                  <a:gd name="T19" fmla="*/ 246 h 252"/>
                  <a:gd name="T20" fmla="*/ 174 w 180"/>
                  <a:gd name="T21" fmla="*/ 252 h 252"/>
                  <a:gd name="T22" fmla="*/ 12 w 180"/>
                  <a:gd name="T23" fmla="*/ 240 h 252"/>
                  <a:gd name="T24" fmla="*/ 168 w 180"/>
                  <a:gd name="T25" fmla="*/ 240 h 252"/>
                  <a:gd name="T26" fmla="*/ 168 w 180"/>
                  <a:gd name="T27" fmla="*/ 80 h 252"/>
                  <a:gd name="T28" fmla="*/ 100 w 180"/>
                  <a:gd name="T29" fmla="*/ 12 h 252"/>
                  <a:gd name="T30" fmla="*/ 12 w 180"/>
                  <a:gd name="T31" fmla="*/ 12 h 252"/>
                  <a:gd name="T32" fmla="*/ 12 w 180"/>
                  <a:gd name="T33"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102" y="0"/>
                      <a:pt x="102" y="0"/>
                      <a:pt x="102" y="0"/>
                    </a:cubicBezTo>
                    <a:cubicBezTo>
                      <a:pt x="104" y="0"/>
                      <a:pt x="105" y="0"/>
                      <a:pt x="106" y="1"/>
                    </a:cubicBezTo>
                    <a:cubicBezTo>
                      <a:pt x="178" y="73"/>
                      <a:pt x="178" y="73"/>
                      <a:pt x="178" y="73"/>
                    </a:cubicBezTo>
                    <a:cubicBezTo>
                      <a:pt x="180" y="75"/>
                      <a:pt x="180" y="76"/>
                      <a:pt x="180" y="78"/>
                    </a:cubicBezTo>
                    <a:cubicBezTo>
                      <a:pt x="180" y="246"/>
                      <a:pt x="180" y="246"/>
                      <a:pt x="180" y="246"/>
                    </a:cubicBezTo>
                    <a:cubicBezTo>
                      <a:pt x="180" y="249"/>
                      <a:pt x="178" y="252"/>
                      <a:pt x="174" y="252"/>
                    </a:cubicBezTo>
                    <a:close/>
                    <a:moveTo>
                      <a:pt x="12" y="240"/>
                    </a:moveTo>
                    <a:cubicBezTo>
                      <a:pt x="168" y="240"/>
                      <a:pt x="168" y="240"/>
                      <a:pt x="168" y="240"/>
                    </a:cubicBezTo>
                    <a:cubicBezTo>
                      <a:pt x="168" y="80"/>
                      <a:pt x="168" y="80"/>
                      <a:pt x="168" y="80"/>
                    </a:cubicBezTo>
                    <a:cubicBezTo>
                      <a:pt x="100" y="12"/>
                      <a:pt x="100" y="12"/>
                      <a:pt x="100" y="12"/>
                    </a:cubicBezTo>
                    <a:cubicBezTo>
                      <a:pt x="12" y="12"/>
                      <a:pt x="12" y="12"/>
                      <a:pt x="12" y="12"/>
                    </a:cubicBezTo>
                    <a:lnTo>
                      <a:pt x="12"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105" name="Freeform 261">
                <a:extLst>
                  <a:ext uri="{FF2B5EF4-FFF2-40B4-BE49-F238E27FC236}">
                    <a16:creationId xmlns:a16="http://schemas.microsoft.com/office/drawing/2014/main" id="{6E87783E-B6B5-4E2D-AE19-CF7EBFCA3EBB}"/>
                  </a:ext>
                </a:extLst>
              </p:cNvPr>
              <p:cNvSpPr>
                <a:spLocks/>
              </p:cNvSpPr>
              <p:nvPr/>
            </p:nvSpPr>
            <p:spPr bwMode="auto">
              <a:xfrm>
                <a:off x="5757" y="2997"/>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106" name="Freeform 262">
                <a:extLst>
                  <a:ext uri="{FF2B5EF4-FFF2-40B4-BE49-F238E27FC236}">
                    <a16:creationId xmlns:a16="http://schemas.microsoft.com/office/drawing/2014/main" id="{A4119899-E428-4EC6-8267-8F5F6CFEF643}"/>
                  </a:ext>
                </a:extLst>
              </p:cNvPr>
              <p:cNvSpPr>
                <a:spLocks/>
              </p:cNvSpPr>
              <p:nvPr/>
            </p:nvSpPr>
            <p:spPr bwMode="auto">
              <a:xfrm>
                <a:off x="5561" y="3050"/>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42 w 180"/>
                  <a:gd name="T11" fmla="*/ 0 h 252"/>
                  <a:gd name="T12" fmla="*/ 48 w 180"/>
                  <a:gd name="T13" fmla="*/ 6 h 252"/>
                  <a:gd name="T14" fmla="*/ 42 w 180"/>
                  <a:gd name="T15" fmla="*/ 12 h 252"/>
                  <a:gd name="T16" fmla="*/ 12 w 180"/>
                  <a:gd name="T17" fmla="*/ 12 h 252"/>
                  <a:gd name="T18" fmla="*/ 12 w 180"/>
                  <a:gd name="T19" fmla="*/ 240 h 252"/>
                  <a:gd name="T20" fmla="*/ 168 w 180"/>
                  <a:gd name="T21" fmla="*/ 240 h 252"/>
                  <a:gd name="T22" fmla="*/ 168 w 180"/>
                  <a:gd name="T23" fmla="*/ 210 h 252"/>
                  <a:gd name="T24" fmla="*/ 174 w 180"/>
                  <a:gd name="T25" fmla="*/ 204 h 252"/>
                  <a:gd name="T26" fmla="*/ 180 w 180"/>
                  <a:gd name="T27" fmla="*/ 210 h 252"/>
                  <a:gd name="T28" fmla="*/ 180 w 180"/>
                  <a:gd name="T29" fmla="*/ 246 h 252"/>
                  <a:gd name="T30" fmla="*/ 174 w 180"/>
                  <a:gd name="T3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42" y="0"/>
                      <a:pt x="42" y="0"/>
                      <a:pt x="42" y="0"/>
                    </a:cubicBezTo>
                    <a:cubicBezTo>
                      <a:pt x="46" y="0"/>
                      <a:pt x="48" y="2"/>
                      <a:pt x="48" y="6"/>
                    </a:cubicBezTo>
                    <a:cubicBezTo>
                      <a:pt x="48" y="9"/>
                      <a:pt x="46" y="12"/>
                      <a:pt x="42" y="12"/>
                    </a:cubicBezTo>
                    <a:cubicBezTo>
                      <a:pt x="12" y="12"/>
                      <a:pt x="12" y="12"/>
                      <a:pt x="12" y="12"/>
                    </a:cubicBezTo>
                    <a:cubicBezTo>
                      <a:pt x="12" y="240"/>
                      <a:pt x="12" y="240"/>
                      <a:pt x="12" y="240"/>
                    </a:cubicBezTo>
                    <a:cubicBezTo>
                      <a:pt x="168" y="240"/>
                      <a:pt x="168" y="240"/>
                      <a:pt x="168" y="240"/>
                    </a:cubicBezTo>
                    <a:cubicBezTo>
                      <a:pt x="168" y="210"/>
                      <a:pt x="168" y="210"/>
                      <a:pt x="168" y="210"/>
                    </a:cubicBezTo>
                    <a:cubicBezTo>
                      <a:pt x="168" y="206"/>
                      <a:pt x="171" y="204"/>
                      <a:pt x="174" y="204"/>
                    </a:cubicBezTo>
                    <a:cubicBezTo>
                      <a:pt x="178" y="204"/>
                      <a:pt x="180" y="206"/>
                      <a:pt x="180" y="210"/>
                    </a:cubicBezTo>
                    <a:cubicBezTo>
                      <a:pt x="180" y="246"/>
                      <a:pt x="180" y="246"/>
                      <a:pt x="180" y="246"/>
                    </a:cubicBezTo>
                    <a:cubicBezTo>
                      <a:pt x="180" y="249"/>
                      <a:pt x="178" y="252"/>
                      <a:pt x="17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grpSp>
        <p:sp>
          <p:nvSpPr>
            <p:cNvPr id="103" name="TextBox 102">
              <a:extLst>
                <a:ext uri="{FF2B5EF4-FFF2-40B4-BE49-F238E27FC236}">
                  <a16:creationId xmlns:a16="http://schemas.microsoft.com/office/drawing/2014/main" id="{BAED091E-F64D-42A3-AB2A-428E7EAA62CB}"/>
                </a:ext>
              </a:extLst>
            </p:cNvPr>
            <p:cNvSpPr txBox="1"/>
            <p:nvPr/>
          </p:nvSpPr>
          <p:spPr>
            <a:xfrm>
              <a:off x="563319" y="5680356"/>
              <a:ext cx="238984" cy="226489"/>
            </a:xfrm>
            <a:prstGeom prst="rect">
              <a:avLst/>
            </a:prstGeom>
            <a:noFill/>
          </p:spPr>
          <p:txBody>
            <a:bodyPr wrap="square" lIns="123444" rIns="0" rtlCol="0">
              <a:spAutoFit/>
            </a:bodyPr>
            <a:lstStyle/>
            <a:p>
              <a:pPr algn="r" defTabSz="685800">
                <a:buClrTx/>
                <a:defRPr/>
              </a:pPr>
              <a:endParaRPr lang="en-US" sz="300" dirty="0">
                <a:solidFill>
                  <a:srgbClr val="004165"/>
                </a:solidFill>
                <a:latin typeface="Verdana Pro" panose="020B0604030504040204" pitchFamily="34" charset="0"/>
              </a:endParaRPr>
            </a:p>
            <a:p>
              <a:pPr defTabSz="685800">
                <a:buClrTx/>
                <a:defRPr/>
              </a:pPr>
              <a:r>
                <a:rPr lang="en-US" sz="525" dirty="0">
                  <a:solidFill>
                    <a:srgbClr val="004165"/>
                  </a:solidFill>
                  <a:latin typeface="Verdana Pro" panose="020B0604030504040204" pitchFamily="34" charset="0"/>
                </a:rPr>
                <a:t>Policy</a:t>
              </a:r>
              <a:endParaRPr lang="en-AU" sz="100" dirty="0">
                <a:solidFill>
                  <a:srgbClr val="004165"/>
                </a:solidFill>
                <a:latin typeface="Verdana Pro" panose="020B0604030504040204" pitchFamily="34" charset="0"/>
              </a:endParaRPr>
            </a:p>
          </p:txBody>
        </p:sp>
      </p:grpSp>
      <p:pic>
        <p:nvPicPr>
          <p:cNvPr id="4" name="Picture 3" title="Australian Network on Disability logo">
            <a:extLst>
              <a:ext uri="{FF2B5EF4-FFF2-40B4-BE49-F238E27FC236}">
                <a16:creationId xmlns:a16="http://schemas.microsoft.com/office/drawing/2014/main" id="{22910D36-E27F-AFDE-64D1-ADA4FFBA78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70" y="231402"/>
            <a:ext cx="1358805" cy="369331"/>
          </a:xfrm>
          <a:prstGeom prst="rect">
            <a:avLst/>
          </a:prstGeom>
        </p:spPr>
      </p:pic>
      <p:sp>
        <p:nvSpPr>
          <p:cNvPr id="5" name="Slide Number Placeholder 3">
            <a:extLst>
              <a:ext uri="{FF2B5EF4-FFF2-40B4-BE49-F238E27FC236}">
                <a16:creationId xmlns:a16="http://schemas.microsoft.com/office/drawing/2014/main" id="{8AB307D3-7C3A-C1CC-49AB-78308AE5E48B}"/>
              </a:ext>
            </a:extLst>
          </p:cNvPr>
          <p:cNvSpPr>
            <a:spLocks noGrp="1"/>
          </p:cNvSpPr>
          <p:nvPr>
            <p:ph type="sldNum" sz="quarter" idx="12"/>
          </p:nvPr>
        </p:nvSpPr>
        <p:spPr>
          <a:xfrm>
            <a:off x="6343649" y="4873632"/>
            <a:ext cx="1600200" cy="273844"/>
          </a:xfrm>
        </p:spPr>
        <p:txBody>
          <a:bodyPr>
            <a:normAutofit fontScale="70000" lnSpcReduction="20000"/>
          </a:bodyPr>
          <a:lstStyle/>
          <a:p>
            <a:fld id="{31C689D0-C062-4C02-BF43-EF47B8FCCFEE}" type="slidenum">
              <a:rPr lang="en-AU" smtClean="0"/>
              <a:t>14</a:t>
            </a:fld>
            <a:endParaRPr lang="en-AU" dirty="0"/>
          </a:p>
        </p:txBody>
      </p:sp>
      <p:grpSp>
        <p:nvGrpSpPr>
          <p:cNvPr id="107" name="Group 106" descr="Icon denoting that the Technology Accessibility Policy (Policy) should be referred to in step 5.b. ">
            <a:extLst>
              <a:ext uri="{FF2B5EF4-FFF2-40B4-BE49-F238E27FC236}">
                <a16:creationId xmlns:a16="http://schemas.microsoft.com/office/drawing/2014/main" id="{976996C3-1CB9-42FA-B23C-D1852A5001A7}"/>
              </a:ext>
            </a:extLst>
          </p:cNvPr>
          <p:cNvGrpSpPr/>
          <p:nvPr/>
        </p:nvGrpSpPr>
        <p:grpSpPr>
          <a:xfrm>
            <a:off x="4617269" y="3503704"/>
            <a:ext cx="349152" cy="268196"/>
            <a:chOff x="563319" y="5642235"/>
            <a:chExt cx="238984" cy="276999"/>
          </a:xfrm>
        </p:grpSpPr>
        <p:grpSp>
          <p:nvGrpSpPr>
            <p:cNvPr id="108" name="Group 259">
              <a:extLst>
                <a:ext uri="{FF2B5EF4-FFF2-40B4-BE49-F238E27FC236}">
                  <a16:creationId xmlns:a16="http://schemas.microsoft.com/office/drawing/2014/main" id="{4826221C-18AC-4212-93F2-984170245CC5}"/>
                </a:ext>
              </a:extLst>
            </p:cNvPr>
            <p:cNvGrpSpPr>
              <a:grpSpLocks noChangeAspect="1"/>
            </p:cNvGrpSpPr>
            <p:nvPr/>
          </p:nvGrpSpPr>
          <p:grpSpPr bwMode="auto">
            <a:xfrm>
              <a:off x="594229" y="5642235"/>
              <a:ext cx="208074" cy="276999"/>
              <a:chOff x="5561" y="2997"/>
              <a:chExt cx="320" cy="426"/>
            </a:xfrm>
            <a:solidFill>
              <a:srgbClr val="004165"/>
            </a:solidFill>
          </p:grpSpPr>
          <p:sp>
            <p:nvSpPr>
              <p:cNvPr id="110" name="Freeform 260">
                <a:extLst>
                  <a:ext uri="{FF2B5EF4-FFF2-40B4-BE49-F238E27FC236}">
                    <a16:creationId xmlns:a16="http://schemas.microsoft.com/office/drawing/2014/main" id="{4B04E19B-EA5C-4FF4-B66A-CAD0A557D030}"/>
                  </a:ext>
                </a:extLst>
              </p:cNvPr>
              <p:cNvSpPr>
                <a:spLocks noEditPoints="1"/>
              </p:cNvSpPr>
              <p:nvPr/>
            </p:nvSpPr>
            <p:spPr bwMode="auto">
              <a:xfrm>
                <a:off x="5614" y="2997"/>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102 w 180"/>
                  <a:gd name="T11" fmla="*/ 0 h 252"/>
                  <a:gd name="T12" fmla="*/ 106 w 180"/>
                  <a:gd name="T13" fmla="*/ 1 h 252"/>
                  <a:gd name="T14" fmla="*/ 178 w 180"/>
                  <a:gd name="T15" fmla="*/ 73 h 252"/>
                  <a:gd name="T16" fmla="*/ 180 w 180"/>
                  <a:gd name="T17" fmla="*/ 78 h 252"/>
                  <a:gd name="T18" fmla="*/ 180 w 180"/>
                  <a:gd name="T19" fmla="*/ 246 h 252"/>
                  <a:gd name="T20" fmla="*/ 174 w 180"/>
                  <a:gd name="T21" fmla="*/ 252 h 252"/>
                  <a:gd name="T22" fmla="*/ 12 w 180"/>
                  <a:gd name="T23" fmla="*/ 240 h 252"/>
                  <a:gd name="T24" fmla="*/ 168 w 180"/>
                  <a:gd name="T25" fmla="*/ 240 h 252"/>
                  <a:gd name="T26" fmla="*/ 168 w 180"/>
                  <a:gd name="T27" fmla="*/ 80 h 252"/>
                  <a:gd name="T28" fmla="*/ 100 w 180"/>
                  <a:gd name="T29" fmla="*/ 12 h 252"/>
                  <a:gd name="T30" fmla="*/ 12 w 180"/>
                  <a:gd name="T31" fmla="*/ 12 h 252"/>
                  <a:gd name="T32" fmla="*/ 12 w 180"/>
                  <a:gd name="T33"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102" y="0"/>
                      <a:pt x="102" y="0"/>
                      <a:pt x="102" y="0"/>
                    </a:cubicBezTo>
                    <a:cubicBezTo>
                      <a:pt x="104" y="0"/>
                      <a:pt x="105" y="0"/>
                      <a:pt x="106" y="1"/>
                    </a:cubicBezTo>
                    <a:cubicBezTo>
                      <a:pt x="178" y="73"/>
                      <a:pt x="178" y="73"/>
                      <a:pt x="178" y="73"/>
                    </a:cubicBezTo>
                    <a:cubicBezTo>
                      <a:pt x="180" y="75"/>
                      <a:pt x="180" y="76"/>
                      <a:pt x="180" y="78"/>
                    </a:cubicBezTo>
                    <a:cubicBezTo>
                      <a:pt x="180" y="246"/>
                      <a:pt x="180" y="246"/>
                      <a:pt x="180" y="246"/>
                    </a:cubicBezTo>
                    <a:cubicBezTo>
                      <a:pt x="180" y="249"/>
                      <a:pt x="178" y="252"/>
                      <a:pt x="174" y="252"/>
                    </a:cubicBezTo>
                    <a:close/>
                    <a:moveTo>
                      <a:pt x="12" y="240"/>
                    </a:moveTo>
                    <a:cubicBezTo>
                      <a:pt x="168" y="240"/>
                      <a:pt x="168" y="240"/>
                      <a:pt x="168" y="240"/>
                    </a:cubicBezTo>
                    <a:cubicBezTo>
                      <a:pt x="168" y="80"/>
                      <a:pt x="168" y="80"/>
                      <a:pt x="168" y="80"/>
                    </a:cubicBezTo>
                    <a:cubicBezTo>
                      <a:pt x="100" y="12"/>
                      <a:pt x="100" y="12"/>
                      <a:pt x="100" y="12"/>
                    </a:cubicBezTo>
                    <a:cubicBezTo>
                      <a:pt x="12" y="12"/>
                      <a:pt x="12" y="12"/>
                      <a:pt x="12" y="12"/>
                    </a:cubicBezTo>
                    <a:lnTo>
                      <a:pt x="12"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111" name="Freeform 261">
                <a:extLst>
                  <a:ext uri="{FF2B5EF4-FFF2-40B4-BE49-F238E27FC236}">
                    <a16:creationId xmlns:a16="http://schemas.microsoft.com/office/drawing/2014/main" id="{55E0A961-E49D-47BE-A88F-0D29F706A7F6}"/>
                  </a:ext>
                </a:extLst>
              </p:cNvPr>
              <p:cNvSpPr>
                <a:spLocks/>
              </p:cNvSpPr>
              <p:nvPr/>
            </p:nvSpPr>
            <p:spPr bwMode="auto">
              <a:xfrm>
                <a:off x="5757" y="2997"/>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112" name="Freeform 262">
                <a:extLst>
                  <a:ext uri="{FF2B5EF4-FFF2-40B4-BE49-F238E27FC236}">
                    <a16:creationId xmlns:a16="http://schemas.microsoft.com/office/drawing/2014/main" id="{08EC78D0-1F03-43FE-B1CF-B3E1D3BDE52D}"/>
                  </a:ext>
                </a:extLst>
              </p:cNvPr>
              <p:cNvSpPr>
                <a:spLocks/>
              </p:cNvSpPr>
              <p:nvPr/>
            </p:nvSpPr>
            <p:spPr bwMode="auto">
              <a:xfrm>
                <a:off x="5561" y="3050"/>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42 w 180"/>
                  <a:gd name="T11" fmla="*/ 0 h 252"/>
                  <a:gd name="T12" fmla="*/ 48 w 180"/>
                  <a:gd name="T13" fmla="*/ 6 h 252"/>
                  <a:gd name="T14" fmla="*/ 42 w 180"/>
                  <a:gd name="T15" fmla="*/ 12 h 252"/>
                  <a:gd name="T16" fmla="*/ 12 w 180"/>
                  <a:gd name="T17" fmla="*/ 12 h 252"/>
                  <a:gd name="T18" fmla="*/ 12 w 180"/>
                  <a:gd name="T19" fmla="*/ 240 h 252"/>
                  <a:gd name="T20" fmla="*/ 168 w 180"/>
                  <a:gd name="T21" fmla="*/ 240 h 252"/>
                  <a:gd name="T22" fmla="*/ 168 w 180"/>
                  <a:gd name="T23" fmla="*/ 210 h 252"/>
                  <a:gd name="T24" fmla="*/ 174 w 180"/>
                  <a:gd name="T25" fmla="*/ 204 h 252"/>
                  <a:gd name="T26" fmla="*/ 180 w 180"/>
                  <a:gd name="T27" fmla="*/ 210 h 252"/>
                  <a:gd name="T28" fmla="*/ 180 w 180"/>
                  <a:gd name="T29" fmla="*/ 246 h 252"/>
                  <a:gd name="T30" fmla="*/ 174 w 180"/>
                  <a:gd name="T3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42" y="0"/>
                      <a:pt x="42" y="0"/>
                      <a:pt x="42" y="0"/>
                    </a:cubicBezTo>
                    <a:cubicBezTo>
                      <a:pt x="46" y="0"/>
                      <a:pt x="48" y="2"/>
                      <a:pt x="48" y="6"/>
                    </a:cubicBezTo>
                    <a:cubicBezTo>
                      <a:pt x="48" y="9"/>
                      <a:pt x="46" y="12"/>
                      <a:pt x="42" y="12"/>
                    </a:cubicBezTo>
                    <a:cubicBezTo>
                      <a:pt x="12" y="12"/>
                      <a:pt x="12" y="12"/>
                      <a:pt x="12" y="12"/>
                    </a:cubicBezTo>
                    <a:cubicBezTo>
                      <a:pt x="12" y="240"/>
                      <a:pt x="12" y="240"/>
                      <a:pt x="12" y="240"/>
                    </a:cubicBezTo>
                    <a:cubicBezTo>
                      <a:pt x="168" y="240"/>
                      <a:pt x="168" y="240"/>
                      <a:pt x="168" y="240"/>
                    </a:cubicBezTo>
                    <a:cubicBezTo>
                      <a:pt x="168" y="210"/>
                      <a:pt x="168" y="210"/>
                      <a:pt x="168" y="210"/>
                    </a:cubicBezTo>
                    <a:cubicBezTo>
                      <a:pt x="168" y="206"/>
                      <a:pt x="171" y="204"/>
                      <a:pt x="174" y="204"/>
                    </a:cubicBezTo>
                    <a:cubicBezTo>
                      <a:pt x="178" y="204"/>
                      <a:pt x="180" y="206"/>
                      <a:pt x="180" y="210"/>
                    </a:cubicBezTo>
                    <a:cubicBezTo>
                      <a:pt x="180" y="246"/>
                      <a:pt x="180" y="246"/>
                      <a:pt x="180" y="246"/>
                    </a:cubicBezTo>
                    <a:cubicBezTo>
                      <a:pt x="180" y="249"/>
                      <a:pt x="178" y="252"/>
                      <a:pt x="17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grpSp>
        <p:sp>
          <p:nvSpPr>
            <p:cNvPr id="109" name="TextBox 108">
              <a:extLst>
                <a:ext uri="{FF2B5EF4-FFF2-40B4-BE49-F238E27FC236}">
                  <a16:creationId xmlns:a16="http://schemas.microsoft.com/office/drawing/2014/main" id="{91C1B99F-D0DA-4ABE-AACB-15232EE4ED6D}"/>
                </a:ext>
              </a:extLst>
            </p:cNvPr>
            <p:cNvSpPr txBox="1"/>
            <p:nvPr/>
          </p:nvSpPr>
          <p:spPr>
            <a:xfrm>
              <a:off x="563319" y="5680356"/>
              <a:ext cx="238984" cy="226489"/>
            </a:xfrm>
            <a:prstGeom prst="rect">
              <a:avLst/>
            </a:prstGeom>
            <a:noFill/>
          </p:spPr>
          <p:txBody>
            <a:bodyPr wrap="square" lIns="123444" rIns="0" rtlCol="0">
              <a:spAutoFit/>
            </a:bodyPr>
            <a:lstStyle/>
            <a:p>
              <a:pPr algn="r" defTabSz="685800">
                <a:buClrTx/>
                <a:defRPr/>
              </a:pPr>
              <a:endParaRPr lang="en-US" sz="300" dirty="0">
                <a:solidFill>
                  <a:srgbClr val="004165"/>
                </a:solidFill>
                <a:latin typeface="Verdana Pro" panose="020B0604030504040204" pitchFamily="34" charset="0"/>
              </a:endParaRPr>
            </a:p>
            <a:p>
              <a:pPr defTabSz="685800">
                <a:buClrTx/>
                <a:defRPr/>
              </a:pPr>
              <a:r>
                <a:rPr lang="en-US" sz="525" dirty="0">
                  <a:solidFill>
                    <a:srgbClr val="004165"/>
                  </a:solidFill>
                  <a:latin typeface="Verdana Pro" panose="020B0604030504040204" pitchFamily="34" charset="0"/>
                </a:rPr>
                <a:t>Policy</a:t>
              </a:r>
              <a:endParaRPr lang="en-AU" sz="100" dirty="0">
                <a:solidFill>
                  <a:srgbClr val="004165"/>
                </a:solidFill>
                <a:latin typeface="Verdana Pro" panose="020B0604030504040204" pitchFamily="34" charset="0"/>
              </a:endParaRPr>
            </a:p>
          </p:txBody>
        </p:sp>
      </p:grpSp>
      <p:sp>
        <p:nvSpPr>
          <p:cNvPr id="48" name="TextBox 47">
            <a:extLst>
              <a:ext uri="{FF2B5EF4-FFF2-40B4-BE49-F238E27FC236}">
                <a16:creationId xmlns:a16="http://schemas.microsoft.com/office/drawing/2014/main" id="{41265F3D-3CC7-B028-445B-4E44C2A95CA4}"/>
              </a:ext>
            </a:extLst>
          </p:cNvPr>
          <p:cNvSpPr txBox="1"/>
          <p:nvPr/>
        </p:nvSpPr>
        <p:spPr>
          <a:xfrm>
            <a:off x="5942930" y="4321970"/>
            <a:ext cx="2039385" cy="819840"/>
          </a:xfrm>
          <a:prstGeom prst="rect">
            <a:avLst/>
          </a:prstGeom>
          <a:noFill/>
          <a:ln>
            <a:solidFill>
              <a:schemeClr val="accent1"/>
            </a:solidFill>
          </a:ln>
        </p:spPr>
        <p:txBody>
          <a:bodyPr wrap="square" rtlCol="0">
            <a:spAutoFit/>
          </a:bodyPr>
          <a:lstStyle/>
          <a:p>
            <a:r>
              <a:rPr lang="en-US" sz="788" dirty="0"/>
              <a:t>10. Note in the tender doc which questions must have a positive response i.e. Yes or Other. </a:t>
            </a:r>
          </a:p>
          <a:p>
            <a:r>
              <a:rPr lang="en-US" sz="788" dirty="0"/>
              <a:t>Release Tender.</a:t>
            </a:r>
          </a:p>
          <a:p>
            <a:r>
              <a:rPr lang="en-US" sz="788" dirty="0"/>
              <a:t>Move to Scope Clarification: Post Tender Release.</a:t>
            </a:r>
            <a:endParaRPr lang="en-AU" sz="788" dirty="0"/>
          </a:p>
        </p:txBody>
      </p:sp>
    </p:spTree>
    <p:extLst>
      <p:ext uri="{BB962C8B-B14F-4D97-AF65-F5344CB8AC3E}">
        <p14:creationId xmlns:p14="http://schemas.microsoft.com/office/powerpoint/2010/main" val="195623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DBE8B21-AC56-426D-9C80-4F5A04447A08}"/>
              </a:ext>
            </a:extLst>
          </p:cNvPr>
          <p:cNvSpPr txBox="1"/>
          <p:nvPr/>
        </p:nvSpPr>
        <p:spPr>
          <a:xfrm>
            <a:off x="1422537" y="1371601"/>
            <a:ext cx="2635113" cy="456087"/>
          </a:xfrm>
          <a:prstGeom prst="rect">
            <a:avLst/>
          </a:prstGeom>
          <a:noFill/>
          <a:ln>
            <a:solidFill>
              <a:schemeClr val="accent1"/>
            </a:solidFill>
          </a:ln>
        </p:spPr>
        <p:txBody>
          <a:bodyPr wrap="square" rtlCol="0">
            <a:spAutoFit/>
          </a:bodyPr>
          <a:lstStyle/>
          <a:p>
            <a:r>
              <a:rPr lang="en-US" sz="788" dirty="0"/>
              <a:t>1. Set up a Q&amp;A session for suppliers (~45min) on the accessibility questions. It is suggested all suppliers are invited to the one session.</a:t>
            </a:r>
            <a:endParaRPr lang="en-AU" sz="788" dirty="0"/>
          </a:p>
        </p:txBody>
      </p:sp>
      <p:sp>
        <p:nvSpPr>
          <p:cNvPr id="7" name="TextBox 6">
            <a:extLst>
              <a:ext uri="{FF2B5EF4-FFF2-40B4-BE49-F238E27FC236}">
                <a16:creationId xmlns:a16="http://schemas.microsoft.com/office/drawing/2014/main" id="{6AAACCB0-08B6-4D2C-B212-972B70E870DA}"/>
              </a:ext>
            </a:extLst>
          </p:cNvPr>
          <p:cNvSpPr txBox="1"/>
          <p:nvPr/>
        </p:nvSpPr>
        <p:spPr>
          <a:xfrm>
            <a:off x="4057650" y="2033026"/>
            <a:ext cx="3566832" cy="456087"/>
          </a:xfrm>
          <a:prstGeom prst="rect">
            <a:avLst/>
          </a:prstGeom>
          <a:noFill/>
          <a:ln>
            <a:solidFill>
              <a:schemeClr val="accent1"/>
            </a:solidFill>
          </a:ln>
        </p:spPr>
        <p:txBody>
          <a:bodyPr wrap="square" rtlCol="0">
            <a:spAutoFit/>
          </a:bodyPr>
          <a:lstStyle/>
          <a:p>
            <a:r>
              <a:rPr lang="en-US" sz="788" dirty="0"/>
              <a:t>2. Provide a brief overview on why accessibility is important in regard to this tender. Your company may also have content to present on why accessibility is important to the company. </a:t>
            </a:r>
            <a:endParaRPr lang="en-AU" sz="788" dirty="0"/>
          </a:p>
        </p:txBody>
      </p:sp>
      <p:sp>
        <p:nvSpPr>
          <p:cNvPr id="8" name="TextBox 7">
            <a:extLst>
              <a:ext uri="{FF2B5EF4-FFF2-40B4-BE49-F238E27FC236}">
                <a16:creationId xmlns:a16="http://schemas.microsoft.com/office/drawing/2014/main" id="{943DC4C2-F824-4E7B-85AF-35DDA46B33FA}"/>
              </a:ext>
            </a:extLst>
          </p:cNvPr>
          <p:cNvSpPr txBox="1"/>
          <p:nvPr/>
        </p:nvSpPr>
        <p:spPr>
          <a:xfrm>
            <a:off x="4057650" y="2537554"/>
            <a:ext cx="3543300" cy="456087"/>
          </a:xfrm>
          <a:prstGeom prst="rect">
            <a:avLst/>
          </a:prstGeom>
          <a:noFill/>
          <a:ln>
            <a:solidFill>
              <a:schemeClr val="accent1"/>
            </a:solidFill>
          </a:ln>
        </p:spPr>
        <p:txBody>
          <a:bodyPr wrap="square" rtlCol="0">
            <a:spAutoFit/>
          </a:bodyPr>
          <a:lstStyle/>
          <a:p>
            <a:r>
              <a:rPr lang="en-US" sz="788" dirty="0"/>
              <a:t>3. Explain the scoring mechanism –specifically the “Other” section and how if the solution currently has accessibility gaps then it is strongly encouraged to use the other section to commit to closing those gaps.</a:t>
            </a:r>
            <a:endParaRPr lang="en-AU" sz="788" dirty="0"/>
          </a:p>
        </p:txBody>
      </p:sp>
      <p:sp>
        <p:nvSpPr>
          <p:cNvPr id="9" name="TextBox 8">
            <a:extLst>
              <a:ext uri="{FF2B5EF4-FFF2-40B4-BE49-F238E27FC236}">
                <a16:creationId xmlns:a16="http://schemas.microsoft.com/office/drawing/2014/main" id="{2D1EC917-E349-49BF-B9EB-EC7DBF430C49}"/>
              </a:ext>
            </a:extLst>
          </p:cNvPr>
          <p:cNvSpPr txBox="1"/>
          <p:nvPr/>
        </p:nvSpPr>
        <p:spPr>
          <a:xfrm>
            <a:off x="4057650" y="3657601"/>
            <a:ext cx="3543300" cy="456087"/>
          </a:xfrm>
          <a:prstGeom prst="rect">
            <a:avLst/>
          </a:prstGeom>
          <a:noFill/>
          <a:ln>
            <a:solidFill>
              <a:schemeClr val="accent1"/>
            </a:solidFill>
          </a:ln>
        </p:spPr>
        <p:txBody>
          <a:bodyPr wrap="square" rtlCol="0">
            <a:spAutoFit/>
          </a:bodyPr>
          <a:lstStyle/>
          <a:p>
            <a:r>
              <a:rPr lang="en-US" sz="788" dirty="0"/>
              <a:t>5. Any specialist accessibility questions that can not be answered should be noted and a response sent to all suppliers once an answer is received from your organisation’s Accessibility Lead. Move to Evaluation Process.</a:t>
            </a:r>
            <a:endParaRPr lang="en-AU" sz="788" dirty="0"/>
          </a:p>
        </p:txBody>
      </p:sp>
      <p:sp>
        <p:nvSpPr>
          <p:cNvPr id="12" name="TextBox 11">
            <a:extLst>
              <a:ext uri="{FF2B5EF4-FFF2-40B4-BE49-F238E27FC236}">
                <a16:creationId xmlns:a16="http://schemas.microsoft.com/office/drawing/2014/main" id="{45201CDD-6DEF-4193-A738-892985C813DF}"/>
              </a:ext>
            </a:extLst>
          </p:cNvPr>
          <p:cNvSpPr txBox="1"/>
          <p:nvPr/>
        </p:nvSpPr>
        <p:spPr>
          <a:xfrm>
            <a:off x="1143000" y="1037014"/>
            <a:ext cx="1200150" cy="230832"/>
          </a:xfrm>
          <a:prstGeom prst="rect">
            <a:avLst/>
          </a:prstGeom>
          <a:noFill/>
          <a:ln>
            <a:solidFill>
              <a:schemeClr val="tx1"/>
            </a:solidFill>
          </a:ln>
        </p:spPr>
        <p:txBody>
          <a:bodyPr wrap="square" rtlCol="0">
            <a:spAutoFit/>
          </a:bodyPr>
          <a:lstStyle/>
          <a:p>
            <a:r>
              <a:rPr lang="en-US" sz="900" b="1" dirty="0">
                <a:solidFill>
                  <a:schemeClr val="tx1"/>
                </a:solidFill>
              </a:rPr>
              <a:t>Procurement</a:t>
            </a:r>
            <a:endParaRPr lang="en-AU" sz="900" b="1" dirty="0">
              <a:solidFill>
                <a:schemeClr val="tx1"/>
              </a:solidFill>
            </a:endParaRPr>
          </a:p>
        </p:txBody>
      </p:sp>
      <p:sp>
        <p:nvSpPr>
          <p:cNvPr id="13" name="TextBox 12">
            <a:extLst>
              <a:ext uri="{FF2B5EF4-FFF2-40B4-BE49-F238E27FC236}">
                <a16:creationId xmlns:a16="http://schemas.microsoft.com/office/drawing/2014/main" id="{7D5B30F4-BABE-4299-82FA-CF71FF08B605}"/>
              </a:ext>
            </a:extLst>
          </p:cNvPr>
          <p:cNvSpPr txBox="1"/>
          <p:nvPr/>
        </p:nvSpPr>
        <p:spPr>
          <a:xfrm>
            <a:off x="1143000" y="2033025"/>
            <a:ext cx="1200150" cy="230832"/>
          </a:xfrm>
          <a:prstGeom prst="rect">
            <a:avLst/>
          </a:prstGeom>
          <a:noFill/>
          <a:ln>
            <a:solidFill>
              <a:schemeClr val="tx1"/>
            </a:solidFill>
          </a:ln>
        </p:spPr>
        <p:txBody>
          <a:bodyPr wrap="square" rtlCol="0">
            <a:spAutoFit/>
          </a:bodyPr>
          <a:lstStyle/>
          <a:p>
            <a:r>
              <a:rPr lang="en-US" sz="900" b="1" dirty="0">
                <a:solidFill>
                  <a:schemeClr val="tx1"/>
                </a:solidFill>
              </a:rPr>
              <a:t>Contract Owner</a:t>
            </a:r>
            <a:endParaRPr lang="en-AU" sz="900" b="1" dirty="0">
              <a:solidFill>
                <a:schemeClr val="tx1"/>
              </a:solidFill>
            </a:endParaRPr>
          </a:p>
        </p:txBody>
      </p:sp>
      <p:cxnSp>
        <p:nvCxnSpPr>
          <p:cNvPr id="3" name="Connector: Elbow 2" descr="Connector to the next set of steps which are jointly owned by the Procurement function and the Business.">
            <a:extLst>
              <a:ext uri="{FF2B5EF4-FFF2-40B4-BE49-F238E27FC236}">
                <a16:creationId xmlns:a16="http://schemas.microsoft.com/office/drawing/2014/main" id="{45FFE223-82DA-44C3-8A76-C264BA74B3B0}"/>
              </a:ext>
            </a:extLst>
          </p:cNvPr>
          <p:cNvCxnSpPr>
            <a:cxnSpLocks/>
            <a:stCxn id="6" idx="3"/>
            <a:endCxn id="7" idx="0"/>
          </p:cNvCxnSpPr>
          <p:nvPr/>
        </p:nvCxnSpPr>
        <p:spPr>
          <a:xfrm>
            <a:off x="4057650" y="1599645"/>
            <a:ext cx="1783416" cy="433381"/>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3294BAAD-0A3C-4740-BFF9-17CF8178549F}"/>
              </a:ext>
            </a:extLst>
          </p:cNvPr>
          <p:cNvSpPr>
            <a:spLocks noGrp="1"/>
          </p:cNvSpPr>
          <p:nvPr>
            <p:ph type="title"/>
          </p:nvPr>
        </p:nvSpPr>
        <p:spPr>
          <a:xfrm>
            <a:off x="1743075" y="186088"/>
            <a:ext cx="6172200" cy="430105"/>
          </a:xfrm>
        </p:spPr>
        <p:txBody>
          <a:bodyPr>
            <a:normAutofit fontScale="90000"/>
          </a:bodyPr>
          <a:lstStyle/>
          <a:p>
            <a:r>
              <a:rPr lang="en-US" sz="1350" b="1" dirty="0"/>
              <a:t>Tender Process</a:t>
            </a:r>
            <a:br>
              <a:rPr lang="en-US" sz="1350" b="1" dirty="0"/>
            </a:br>
            <a:r>
              <a:rPr lang="en-US" sz="1350" b="1" dirty="0"/>
              <a:t>2. Scope Clarification: Post tender release</a:t>
            </a:r>
            <a:endParaRPr lang="en-AU" sz="1350" dirty="0"/>
          </a:p>
        </p:txBody>
      </p:sp>
      <p:cxnSp>
        <p:nvCxnSpPr>
          <p:cNvPr id="17" name="Straight Connector 16" descr="Below this line activities are shared between the Procurement function and the Business">
            <a:extLst>
              <a:ext uri="{FF2B5EF4-FFF2-40B4-BE49-F238E27FC236}">
                <a16:creationId xmlns:a16="http://schemas.microsoft.com/office/drawing/2014/main" id="{FFECF1EC-318B-4831-8059-F41E74E05F3A}"/>
              </a:ext>
            </a:extLst>
          </p:cNvPr>
          <p:cNvCxnSpPr>
            <a:cxnSpLocks/>
          </p:cNvCxnSpPr>
          <p:nvPr/>
        </p:nvCxnSpPr>
        <p:spPr>
          <a:xfrm>
            <a:off x="1314450" y="1953513"/>
            <a:ext cx="66865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descr="Below this line activities are the responsibility of the Procurement function">
            <a:extLst>
              <a:ext uri="{FF2B5EF4-FFF2-40B4-BE49-F238E27FC236}">
                <a16:creationId xmlns:a16="http://schemas.microsoft.com/office/drawing/2014/main" id="{1251DCCD-9AC8-4B2B-ADC4-84CD7BF747B3}"/>
              </a:ext>
            </a:extLst>
          </p:cNvPr>
          <p:cNvCxnSpPr>
            <a:cxnSpLocks/>
          </p:cNvCxnSpPr>
          <p:nvPr/>
        </p:nvCxnSpPr>
        <p:spPr>
          <a:xfrm>
            <a:off x="1314450" y="914400"/>
            <a:ext cx="6686550" cy="0"/>
          </a:xfrm>
          <a:prstGeom prst="line">
            <a:avLst/>
          </a:prstGeom>
          <a:noFill/>
          <a:ln>
            <a:solidFill>
              <a:schemeClr val="tx1"/>
            </a:solidFill>
          </a:ln>
        </p:spPr>
      </p:cxnSp>
      <p:sp>
        <p:nvSpPr>
          <p:cNvPr id="21" name="TextBox 20">
            <a:extLst>
              <a:ext uri="{FF2B5EF4-FFF2-40B4-BE49-F238E27FC236}">
                <a16:creationId xmlns:a16="http://schemas.microsoft.com/office/drawing/2014/main" id="{A6252E59-692B-4B95-8271-5EBDE1A55BD5}"/>
              </a:ext>
            </a:extLst>
          </p:cNvPr>
          <p:cNvSpPr txBox="1"/>
          <p:nvPr/>
        </p:nvSpPr>
        <p:spPr>
          <a:xfrm>
            <a:off x="4057650" y="3156456"/>
            <a:ext cx="3543300" cy="334835"/>
          </a:xfrm>
          <a:prstGeom prst="rect">
            <a:avLst/>
          </a:prstGeom>
          <a:noFill/>
          <a:ln>
            <a:solidFill>
              <a:schemeClr val="accent1"/>
            </a:solidFill>
          </a:ln>
        </p:spPr>
        <p:txBody>
          <a:bodyPr wrap="square" rtlCol="0">
            <a:spAutoFit/>
          </a:bodyPr>
          <a:lstStyle/>
          <a:p>
            <a:r>
              <a:rPr lang="en-US" sz="788" dirty="0"/>
              <a:t>4. If it has been agreed that a “no” to any question or if there is a minimum score which will result in disqualification then this should be mentioned.</a:t>
            </a:r>
            <a:endParaRPr lang="en-AU" sz="788" dirty="0"/>
          </a:p>
        </p:txBody>
      </p:sp>
      <p:sp>
        <p:nvSpPr>
          <p:cNvPr id="2" name="Slide Number Placeholder 1">
            <a:extLst>
              <a:ext uri="{FF2B5EF4-FFF2-40B4-BE49-F238E27FC236}">
                <a16:creationId xmlns:a16="http://schemas.microsoft.com/office/drawing/2014/main" id="{BD09D11F-5DCD-2E25-4285-DD3A595EE1B4}"/>
              </a:ext>
            </a:extLst>
          </p:cNvPr>
          <p:cNvSpPr>
            <a:spLocks noGrp="1"/>
          </p:cNvSpPr>
          <p:nvPr>
            <p:ph type="sldNum" sz="quarter" idx="12"/>
          </p:nvPr>
        </p:nvSpPr>
        <p:spPr/>
        <p:txBody>
          <a:bodyPr/>
          <a:lstStyle/>
          <a:p>
            <a:fld id="{31C689D0-C062-4C02-BF43-EF47B8FCCFEE}" type="slidenum">
              <a:rPr lang="en-AU" smtClean="0"/>
              <a:t>15</a:t>
            </a:fld>
            <a:endParaRPr lang="en-AU" dirty="0"/>
          </a:p>
        </p:txBody>
      </p:sp>
      <p:pic>
        <p:nvPicPr>
          <p:cNvPr id="4" name="Picture 3" title="Australian Network on Disability logo">
            <a:extLst>
              <a:ext uri="{FF2B5EF4-FFF2-40B4-BE49-F238E27FC236}">
                <a16:creationId xmlns:a16="http://schemas.microsoft.com/office/drawing/2014/main" id="{32F75ECD-4A41-2EC3-6086-5F3430EB56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70" y="231402"/>
            <a:ext cx="1358805" cy="369331"/>
          </a:xfrm>
          <a:prstGeom prst="rect">
            <a:avLst/>
          </a:prstGeom>
        </p:spPr>
      </p:pic>
    </p:spTree>
    <p:extLst>
      <p:ext uri="{BB962C8B-B14F-4D97-AF65-F5344CB8AC3E}">
        <p14:creationId xmlns:p14="http://schemas.microsoft.com/office/powerpoint/2010/main" val="4074735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9A20-ED68-4745-A469-E370583B3871}"/>
              </a:ext>
            </a:extLst>
          </p:cNvPr>
          <p:cNvSpPr>
            <a:spLocks noGrp="1"/>
          </p:cNvSpPr>
          <p:nvPr>
            <p:ph type="title"/>
          </p:nvPr>
        </p:nvSpPr>
        <p:spPr>
          <a:xfrm>
            <a:off x="1743075" y="181810"/>
            <a:ext cx="6172200" cy="251222"/>
          </a:xfrm>
        </p:spPr>
        <p:txBody>
          <a:bodyPr>
            <a:noAutofit/>
          </a:bodyPr>
          <a:lstStyle/>
          <a:p>
            <a:r>
              <a:rPr lang="en-US" sz="1200" b="1" dirty="0"/>
              <a:t>Tender Process</a:t>
            </a:r>
            <a:br>
              <a:rPr lang="en-US" sz="1200" b="1" dirty="0"/>
            </a:br>
            <a:r>
              <a:rPr lang="en-US" sz="1200" b="1" dirty="0"/>
              <a:t>3. Evaluation</a:t>
            </a:r>
            <a:endParaRPr lang="en-AU" sz="1200" dirty="0"/>
          </a:p>
        </p:txBody>
      </p:sp>
      <p:sp>
        <p:nvSpPr>
          <p:cNvPr id="5" name="TextBox 4">
            <a:extLst>
              <a:ext uri="{FF2B5EF4-FFF2-40B4-BE49-F238E27FC236}">
                <a16:creationId xmlns:a16="http://schemas.microsoft.com/office/drawing/2014/main" id="{0370DAF4-C819-4E66-BBC7-2244B4D6A6A9}"/>
              </a:ext>
            </a:extLst>
          </p:cNvPr>
          <p:cNvSpPr txBox="1"/>
          <p:nvPr/>
        </p:nvSpPr>
        <p:spPr>
          <a:xfrm>
            <a:off x="1371600" y="838787"/>
            <a:ext cx="1192696" cy="698589"/>
          </a:xfrm>
          <a:prstGeom prst="rect">
            <a:avLst/>
          </a:prstGeom>
          <a:noFill/>
          <a:ln>
            <a:solidFill>
              <a:schemeClr val="accent1"/>
            </a:solidFill>
          </a:ln>
        </p:spPr>
        <p:txBody>
          <a:bodyPr wrap="square" rtlCol="0">
            <a:spAutoFit/>
          </a:bodyPr>
          <a:lstStyle/>
          <a:p>
            <a:r>
              <a:rPr lang="en-US" sz="788" dirty="0"/>
              <a:t>1. Did any suppliers respond “No”, or score below a pre-agreed minimum score for any question?</a:t>
            </a:r>
            <a:endParaRPr lang="en-AU" sz="788" dirty="0"/>
          </a:p>
        </p:txBody>
      </p:sp>
      <p:sp>
        <p:nvSpPr>
          <p:cNvPr id="6" name="TextBox 5">
            <a:extLst>
              <a:ext uri="{FF2B5EF4-FFF2-40B4-BE49-F238E27FC236}">
                <a16:creationId xmlns:a16="http://schemas.microsoft.com/office/drawing/2014/main" id="{8228531C-6104-4F04-9598-A43C1344C6E4}"/>
              </a:ext>
            </a:extLst>
          </p:cNvPr>
          <p:cNvSpPr txBox="1"/>
          <p:nvPr/>
        </p:nvSpPr>
        <p:spPr>
          <a:xfrm>
            <a:off x="2860298" y="1080148"/>
            <a:ext cx="3648074" cy="334835"/>
          </a:xfrm>
          <a:prstGeom prst="rect">
            <a:avLst/>
          </a:prstGeom>
          <a:noFill/>
          <a:ln>
            <a:solidFill>
              <a:schemeClr val="accent1"/>
            </a:solidFill>
          </a:ln>
        </p:spPr>
        <p:txBody>
          <a:bodyPr wrap="square" rtlCol="0">
            <a:spAutoFit/>
          </a:bodyPr>
          <a:lstStyle/>
          <a:p>
            <a:r>
              <a:rPr lang="en-US" sz="788" dirty="0"/>
              <a:t>2a. Yes. Was it agreed before the tender release that a “no”, or score below the minimum score would disqualify a supplier?</a:t>
            </a:r>
            <a:endParaRPr lang="en-AU" sz="788" dirty="0"/>
          </a:p>
        </p:txBody>
      </p:sp>
      <p:sp>
        <p:nvSpPr>
          <p:cNvPr id="7" name="TextBox 6">
            <a:extLst>
              <a:ext uri="{FF2B5EF4-FFF2-40B4-BE49-F238E27FC236}">
                <a16:creationId xmlns:a16="http://schemas.microsoft.com/office/drawing/2014/main" id="{8E2EF708-3060-43F1-93C2-935BBF5603F9}"/>
              </a:ext>
            </a:extLst>
          </p:cNvPr>
          <p:cNvSpPr txBox="1"/>
          <p:nvPr/>
        </p:nvSpPr>
        <p:spPr>
          <a:xfrm>
            <a:off x="6686550" y="940101"/>
            <a:ext cx="1056167" cy="586138"/>
          </a:xfrm>
          <a:prstGeom prst="rect">
            <a:avLst/>
          </a:prstGeom>
          <a:noFill/>
          <a:ln>
            <a:solidFill>
              <a:schemeClr val="accent1"/>
            </a:solidFill>
          </a:ln>
        </p:spPr>
        <p:txBody>
          <a:bodyPr wrap="square" rtlCol="0">
            <a:noAutofit/>
          </a:bodyPr>
          <a:lstStyle/>
          <a:p>
            <a:r>
              <a:rPr lang="en-US" sz="788" dirty="0"/>
              <a:t>7. Yes. The supplier is removed from the tender process. </a:t>
            </a:r>
            <a:endParaRPr lang="en-AU" sz="788" dirty="0"/>
          </a:p>
        </p:txBody>
      </p:sp>
      <p:sp>
        <p:nvSpPr>
          <p:cNvPr id="8" name="TextBox 7">
            <a:extLst>
              <a:ext uri="{FF2B5EF4-FFF2-40B4-BE49-F238E27FC236}">
                <a16:creationId xmlns:a16="http://schemas.microsoft.com/office/drawing/2014/main" id="{03030122-0733-49A7-83E1-BD4C63D8586B}"/>
              </a:ext>
            </a:extLst>
          </p:cNvPr>
          <p:cNvSpPr txBox="1"/>
          <p:nvPr/>
        </p:nvSpPr>
        <p:spPr>
          <a:xfrm>
            <a:off x="5314950" y="4608584"/>
            <a:ext cx="2427767" cy="334835"/>
          </a:xfrm>
          <a:prstGeom prst="rect">
            <a:avLst/>
          </a:prstGeom>
          <a:noFill/>
          <a:ln>
            <a:solidFill>
              <a:schemeClr val="accent1"/>
            </a:solidFill>
          </a:ln>
        </p:spPr>
        <p:txBody>
          <a:bodyPr wrap="square" rtlCol="0">
            <a:spAutoFit/>
          </a:bodyPr>
          <a:lstStyle/>
          <a:p>
            <a:r>
              <a:rPr lang="en-US" sz="788" dirty="0"/>
              <a:t>8. Sponsor should be advised. Continue evaluating other suppliers.</a:t>
            </a:r>
            <a:endParaRPr lang="en-AU" sz="788" dirty="0"/>
          </a:p>
        </p:txBody>
      </p:sp>
      <p:sp>
        <p:nvSpPr>
          <p:cNvPr id="9" name="TextBox 8">
            <a:extLst>
              <a:ext uri="{FF2B5EF4-FFF2-40B4-BE49-F238E27FC236}">
                <a16:creationId xmlns:a16="http://schemas.microsoft.com/office/drawing/2014/main" id="{CD62D861-E941-4A26-9CD1-28CDE4D4322D}"/>
              </a:ext>
            </a:extLst>
          </p:cNvPr>
          <p:cNvSpPr txBox="1"/>
          <p:nvPr/>
        </p:nvSpPr>
        <p:spPr>
          <a:xfrm>
            <a:off x="2857500" y="1827367"/>
            <a:ext cx="3657598" cy="334835"/>
          </a:xfrm>
          <a:prstGeom prst="rect">
            <a:avLst/>
          </a:prstGeom>
          <a:noFill/>
          <a:ln>
            <a:solidFill>
              <a:schemeClr val="accent1"/>
            </a:solidFill>
          </a:ln>
        </p:spPr>
        <p:txBody>
          <a:bodyPr wrap="square" rtlCol="0">
            <a:spAutoFit/>
          </a:bodyPr>
          <a:lstStyle/>
          <a:p>
            <a:r>
              <a:rPr lang="en-US" sz="788" dirty="0"/>
              <a:t>2b. No. If a supplier has responded “Other” is the remediation, including costs and effort clear?</a:t>
            </a:r>
            <a:endParaRPr lang="en-AU" sz="788" dirty="0"/>
          </a:p>
        </p:txBody>
      </p:sp>
      <p:sp>
        <p:nvSpPr>
          <p:cNvPr id="10" name="TextBox 9">
            <a:extLst>
              <a:ext uri="{FF2B5EF4-FFF2-40B4-BE49-F238E27FC236}">
                <a16:creationId xmlns:a16="http://schemas.microsoft.com/office/drawing/2014/main" id="{E4BA2CB8-9F1B-4293-9B33-D256F2723F8D}"/>
              </a:ext>
            </a:extLst>
          </p:cNvPr>
          <p:cNvSpPr txBox="1"/>
          <p:nvPr/>
        </p:nvSpPr>
        <p:spPr>
          <a:xfrm>
            <a:off x="2857498" y="2253291"/>
            <a:ext cx="3657600" cy="213585"/>
          </a:xfrm>
          <a:prstGeom prst="rect">
            <a:avLst/>
          </a:prstGeom>
          <a:noFill/>
          <a:ln>
            <a:solidFill>
              <a:schemeClr val="accent1"/>
            </a:solidFill>
          </a:ln>
        </p:spPr>
        <p:txBody>
          <a:bodyPr wrap="square" rtlCol="0">
            <a:spAutoFit/>
          </a:bodyPr>
          <a:lstStyle/>
          <a:p>
            <a:r>
              <a:rPr lang="en-US" sz="788" dirty="0"/>
              <a:t>3a. No. Seek clarification from the supplier before finalizing their score.</a:t>
            </a:r>
            <a:endParaRPr lang="en-AU" sz="788" dirty="0"/>
          </a:p>
        </p:txBody>
      </p:sp>
      <p:sp>
        <p:nvSpPr>
          <p:cNvPr id="11" name="TextBox 10">
            <a:extLst>
              <a:ext uri="{FF2B5EF4-FFF2-40B4-BE49-F238E27FC236}">
                <a16:creationId xmlns:a16="http://schemas.microsoft.com/office/drawing/2014/main" id="{14866FAF-1197-4157-8F82-AD140B0816B0}"/>
              </a:ext>
            </a:extLst>
          </p:cNvPr>
          <p:cNvSpPr txBox="1"/>
          <p:nvPr/>
        </p:nvSpPr>
        <p:spPr>
          <a:xfrm>
            <a:off x="2857495" y="2582365"/>
            <a:ext cx="3657605" cy="698589"/>
          </a:xfrm>
          <a:prstGeom prst="rect">
            <a:avLst/>
          </a:prstGeom>
          <a:noFill/>
          <a:ln>
            <a:solidFill>
              <a:schemeClr val="accent1"/>
            </a:solidFill>
          </a:ln>
        </p:spPr>
        <p:txBody>
          <a:bodyPr wrap="square" rtlCol="0">
            <a:spAutoFit/>
          </a:bodyPr>
          <a:lstStyle/>
          <a:p>
            <a:r>
              <a:rPr lang="en-US" sz="788" dirty="0"/>
              <a:t>4. If supplier cannot clarify e.g. when the release including the fix will occur then the supplier’s response should be revised down i.e. select an “Other” category which appropriately reflects what is certain about remediation effort. Note that in some cases this may mean the supplier response is now evaluated as a “No”. </a:t>
            </a:r>
            <a:endParaRPr lang="en-AU" sz="788" dirty="0"/>
          </a:p>
        </p:txBody>
      </p:sp>
      <p:sp>
        <p:nvSpPr>
          <p:cNvPr id="12" name="TextBox 11">
            <a:extLst>
              <a:ext uri="{FF2B5EF4-FFF2-40B4-BE49-F238E27FC236}">
                <a16:creationId xmlns:a16="http://schemas.microsoft.com/office/drawing/2014/main" id="{D07EFF45-9215-4692-970E-26709C16FBFB}"/>
              </a:ext>
            </a:extLst>
          </p:cNvPr>
          <p:cNvSpPr txBox="1"/>
          <p:nvPr/>
        </p:nvSpPr>
        <p:spPr>
          <a:xfrm>
            <a:off x="2867022" y="3300388"/>
            <a:ext cx="3648075" cy="334835"/>
          </a:xfrm>
          <a:prstGeom prst="rect">
            <a:avLst/>
          </a:prstGeom>
          <a:noFill/>
          <a:ln>
            <a:solidFill>
              <a:schemeClr val="accent1"/>
            </a:solidFill>
          </a:ln>
        </p:spPr>
        <p:txBody>
          <a:bodyPr wrap="square" rtlCol="0">
            <a:spAutoFit/>
          </a:bodyPr>
          <a:lstStyle/>
          <a:p>
            <a:r>
              <a:rPr lang="en-US" sz="788" dirty="0"/>
              <a:t>5. After clarification are all responses where a mandatory “Yes” or “Other” is required now a “Yes” or “Other”?</a:t>
            </a:r>
            <a:endParaRPr lang="en-AU" sz="788" dirty="0"/>
          </a:p>
        </p:txBody>
      </p:sp>
      <p:sp>
        <p:nvSpPr>
          <p:cNvPr id="13" name="TextBox 12">
            <a:extLst>
              <a:ext uri="{FF2B5EF4-FFF2-40B4-BE49-F238E27FC236}">
                <a16:creationId xmlns:a16="http://schemas.microsoft.com/office/drawing/2014/main" id="{378F9043-F444-42F1-8544-E48877D2F44E}"/>
              </a:ext>
            </a:extLst>
          </p:cNvPr>
          <p:cNvSpPr txBox="1"/>
          <p:nvPr/>
        </p:nvSpPr>
        <p:spPr>
          <a:xfrm>
            <a:off x="1371600" y="3314020"/>
            <a:ext cx="1192696" cy="287942"/>
          </a:xfrm>
          <a:prstGeom prst="rect">
            <a:avLst/>
          </a:prstGeom>
          <a:noFill/>
          <a:ln>
            <a:solidFill>
              <a:schemeClr val="accent1"/>
            </a:solidFill>
          </a:ln>
        </p:spPr>
        <p:txBody>
          <a:bodyPr wrap="square" rtlCol="0">
            <a:noAutofit/>
          </a:bodyPr>
          <a:lstStyle/>
          <a:p>
            <a:r>
              <a:rPr lang="en-US" sz="788" dirty="0"/>
              <a:t>6a. No. Go back to step 1.</a:t>
            </a:r>
            <a:endParaRPr lang="en-AU" sz="788" dirty="0"/>
          </a:p>
        </p:txBody>
      </p:sp>
      <p:sp>
        <p:nvSpPr>
          <p:cNvPr id="14" name="TextBox 13">
            <a:extLst>
              <a:ext uri="{FF2B5EF4-FFF2-40B4-BE49-F238E27FC236}">
                <a16:creationId xmlns:a16="http://schemas.microsoft.com/office/drawing/2014/main" id="{6F3893A9-7434-46A0-8ED4-A43D7B3C8AE3}"/>
              </a:ext>
            </a:extLst>
          </p:cNvPr>
          <p:cNvSpPr txBox="1"/>
          <p:nvPr/>
        </p:nvSpPr>
        <p:spPr>
          <a:xfrm>
            <a:off x="2857495" y="3805224"/>
            <a:ext cx="3657601" cy="213585"/>
          </a:xfrm>
          <a:prstGeom prst="rect">
            <a:avLst/>
          </a:prstGeom>
          <a:noFill/>
          <a:ln>
            <a:solidFill>
              <a:schemeClr val="accent1"/>
            </a:solidFill>
          </a:ln>
        </p:spPr>
        <p:txBody>
          <a:bodyPr wrap="square" rtlCol="0">
            <a:spAutoFit/>
          </a:bodyPr>
          <a:lstStyle/>
          <a:p>
            <a:r>
              <a:rPr lang="en-US" sz="788" dirty="0"/>
              <a:t>3b. Yes. Include finalized responses in the pre agreed tender scoring matrix.</a:t>
            </a:r>
            <a:endParaRPr lang="en-AU" sz="788" dirty="0"/>
          </a:p>
        </p:txBody>
      </p:sp>
      <p:cxnSp>
        <p:nvCxnSpPr>
          <p:cNvPr id="16" name="Connector: Elbow 15" descr="Connector back to Step one as after clarification a supplier response is actually &quot;no&quot; to a question.">
            <a:extLst>
              <a:ext uri="{FF2B5EF4-FFF2-40B4-BE49-F238E27FC236}">
                <a16:creationId xmlns:a16="http://schemas.microsoft.com/office/drawing/2014/main" id="{D29503ED-BF98-428F-BD4D-3984FAF895F2}"/>
              </a:ext>
            </a:extLst>
          </p:cNvPr>
          <p:cNvCxnSpPr>
            <a:cxnSpLocks/>
            <a:stCxn id="13" idx="1"/>
            <a:endCxn id="5" idx="1"/>
          </p:cNvCxnSpPr>
          <p:nvPr/>
        </p:nvCxnSpPr>
        <p:spPr>
          <a:xfrm rot="10800000">
            <a:off x="1371600" y="1188083"/>
            <a:ext cx="12700" cy="2269909"/>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descr="Connector back to Step one as after clarification a supplier response is actually &quot;no&quot; to a question.">
            <a:extLst>
              <a:ext uri="{FF2B5EF4-FFF2-40B4-BE49-F238E27FC236}">
                <a16:creationId xmlns:a16="http://schemas.microsoft.com/office/drawing/2014/main" id="{0327332F-090A-4B5F-ADCE-E1EE64BBEFE7}"/>
              </a:ext>
            </a:extLst>
          </p:cNvPr>
          <p:cNvCxnSpPr>
            <a:cxnSpLocks/>
            <a:stCxn id="12" idx="1"/>
            <a:endCxn id="13" idx="3"/>
          </p:cNvCxnSpPr>
          <p:nvPr/>
        </p:nvCxnSpPr>
        <p:spPr>
          <a:xfrm rot="10800000">
            <a:off x="2564296" y="3457992"/>
            <a:ext cx="302726" cy="981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descr="Connector for Yes. connects to final Step 6.b Include responses in pre agreed tender scoring matrix">
            <a:extLst>
              <a:ext uri="{FF2B5EF4-FFF2-40B4-BE49-F238E27FC236}">
                <a16:creationId xmlns:a16="http://schemas.microsoft.com/office/drawing/2014/main" id="{2EC92370-E63A-4639-A796-FA0D3718208F}"/>
              </a:ext>
            </a:extLst>
          </p:cNvPr>
          <p:cNvCxnSpPr>
            <a:cxnSpLocks/>
            <a:stCxn id="9" idx="1"/>
            <a:endCxn id="14" idx="1"/>
          </p:cNvCxnSpPr>
          <p:nvPr/>
        </p:nvCxnSpPr>
        <p:spPr>
          <a:xfrm rot="10800000" flipV="1">
            <a:off x="2857496" y="1994785"/>
            <a:ext cx="5" cy="1917232"/>
          </a:xfrm>
          <a:prstGeom prst="bentConnector3">
            <a:avLst>
              <a:gd name="adj1" fmla="val 45721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descr="Connector for Yes. connects to final Step 3.b Include responses in pre agreed tender scoring matrix">
            <a:extLst>
              <a:ext uri="{FF2B5EF4-FFF2-40B4-BE49-F238E27FC236}">
                <a16:creationId xmlns:a16="http://schemas.microsoft.com/office/drawing/2014/main" id="{96FE1995-82CC-400B-AF81-088D7DB75D59}"/>
              </a:ext>
            </a:extLst>
          </p:cNvPr>
          <p:cNvCxnSpPr>
            <a:cxnSpLocks/>
            <a:stCxn id="12" idx="2"/>
            <a:endCxn id="14" idx="0"/>
          </p:cNvCxnSpPr>
          <p:nvPr/>
        </p:nvCxnSpPr>
        <p:spPr>
          <a:xfrm rot="5400000">
            <a:off x="4603678" y="3717841"/>
            <a:ext cx="170001" cy="47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descr="Connector to No (Step 3.a) Seek claification">
            <a:extLst>
              <a:ext uri="{FF2B5EF4-FFF2-40B4-BE49-F238E27FC236}">
                <a16:creationId xmlns:a16="http://schemas.microsoft.com/office/drawing/2014/main" id="{DC4884E3-88D9-4529-8D86-31DDD25CA948}"/>
              </a:ext>
            </a:extLst>
          </p:cNvPr>
          <p:cNvCxnSpPr>
            <a:cxnSpLocks/>
            <a:stCxn id="9" idx="2"/>
            <a:endCxn id="10" idx="0"/>
          </p:cNvCxnSpPr>
          <p:nvPr/>
        </p:nvCxnSpPr>
        <p:spPr>
          <a:xfrm rot="5400000">
            <a:off x="4640755" y="2207746"/>
            <a:ext cx="91089"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descr="Connectorto Yes. Step 2.a.">
            <a:extLst>
              <a:ext uri="{FF2B5EF4-FFF2-40B4-BE49-F238E27FC236}">
                <a16:creationId xmlns:a16="http://schemas.microsoft.com/office/drawing/2014/main" id="{01DA51FF-275B-478B-9407-D9744C751016}"/>
              </a:ext>
            </a:extLst>
          </p:cNvPr>
          <p:cNvCxnSpPr>
            <a:cxnSpLocks/>
            <a:stCxn id="5" idx="3"/>
            <a:endCxn id="6" idx="1"/>
          </p:cNvCxnSpPr>
          <p:nvPr/>
        </p:nvCxnSpPr>
        <p:spPr>
          <a:xfrm>
            <a:off x="2564296" y="1188082"/>
            <a:ext cx="296002" cy="5948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descr="Connector to No. Step 2.b.">
            <a:extLst>
              <a:ext uri="{FF2B5EF4-FFF2-40B4-BE49-F238E27FC236}">
                <a16:creationId xmlns:a16="http://schemas.microsoft.com/office/drawing/2014/main" id="{104A987E-9181-4B1C-887B-58C4EEB6F7A5}"/>
              </a:ext>
            </a:extLst>
          </p:cNvPr>
          <p:cNvCxnSpPr>
            <a:cxnSpLocks/>
            <a:stCxn id="5" idx="2"/>
            <a:endCxn id="9" idx="0"/>
          </p:cNvCxnSpPr>
          <p:nvPr/>
        </p:nvCxnSpPr>
        <p:spPr>
          <a:xfrm rot="16200000" flipH="1">
            <a:off x="3182128" y="323195"/>
            <a:ext cx="289991" cy="271835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descr="Connector to No. Step 2.b.">
            <a:extLst>
              <a:ext uri="{FF2B5EF4-FFF2-40B4-BE49-F238E27FC236}">
                <a16:creationId xmlns:a16="http://schemas.microsoft.com/office/drawing/2014/main" id="{C7873E5B-7323-446F-AD5F-3C443E53E072}"/>
              </a:ext>
            </a:extLst>
          </p:cNvPr>
          <p:cNvCxnSpPr>
            <a:cxnSpLocks/>
            <a:stCxn id="6" idx="2"/>
            <a:endCxn id="9" idx="0"/>
          </p:cNvCxnSpPr>
          <p:nvPr/>
        </p:nvCxnSpPr>
        <p:spPr>
          <a:xfrm rot="16200000" flipH="1">
            <a:off x="4479125" y="1620193"/>
            <a:ext cx="412384" cy="196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descr="Connector to Yes. Step 2.a.i.">
            <a:extLst>
              <a:ext uri="{FF2B5EF4-FFF2-40B4-BE49-F238E27FC236}">
                <a16:creationId xmlns:a16="http://schemas.microsoft.com/office/drawing/2014/main" id="{4BF68017-D375-4498-9A33-A95C8B1CD980}"/>
              </a:ext>
            </a:extLst>
          </p:cNvPr>
          <p:cNvCxnSpPr>
            <a:cxnSpLocks/>
            <a:stCxn id="6" idx="3"/>
            <a:endCxn id="7" idx="1"/>
          </p:cNvCxnSpPr>
          <p:nvPr/>
        </p:nvCxnSpPr>
        <p:spPr>
          <a:xfrm flipV="1">
            <a:off x="6508372" y="1233170"/>
            <a:ext cx="178178" cy="1439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descr="Connector to Step 2.a.ii">
            <a:extLst>
              <a:ext uri="{FF2B5EF4-FFF2-40B4-BE49-F238E27FC236}">
                <a16:creationId xmlns:a16="http://schemas.microsoft.com/office/drawing/2014/main" id="{A1F7CF19-7AE5-4C7F-81CE-D641EE7DCC24}"/>
              </a:ext>
            </a:extLst>
          </p:cNvPr>
          <p:cNvCxnSpPr>
            <a:cxnSpLocks/>
            <a:stCxn id="7" idx="3"/>
            <a:endCxn id="8" idx="3"/>
          </p:cNvCxnSpPr>
          <p:nvPr/>
        </p:nvCxnSpPr>
        <p:spPr>
          <a:xfrm>
            <a:off x="7742717" y="1233170"/>
            <a:ext cx="12700" cy="3542832"/>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E04BFCD-7D74-45B8-B1E0-8037A1BF9D16}"/>
              </a:ext>
            </a:extLst>
          </p:cNvPr>
          <p:cNvSpPr txBox="1"/>
          <p:nvPr/>
        </p:nvSpPr>
        <p:spPr>
          <a:xfrm>
            <a:off x="63245" y="667511"/>
            <a:ext cx="1200150" cy="230832"/>
          </a:xfrm>
          <a:prstGeom prst="rect">
            <a:avLst/>
          </a:prstGeom>
          <a:noFill/>
          <a:ln>
            <a:solidFill>
              <a:schemeClr val="tx1"/>
            </a:solidFill>
          </a:ln>
        </p:spPr>
        <p:txBody>
          <a:bodyPr wrap="square" rtlCol="0">
            <a:spAutoFit/>
          </a:bodyPr>
          <a:lstStyle/>
          <a:p>
            <a:r>
              <a:rPr lang="en-US" sz="900" b="1" dirty="0">
                <a:solidFill>
                  <a:schemeClr val="tx1"/>
                </a:solidFill>
              </a:rPr>
              <a:t>Procurement</a:t>
            </a:r>
            <a:endParaRPr lang="en-AU" sz="900" b="1" dirty="0">
              <a:solidFill>
                <a:schemeClr val="tx1"/>
              </a:solidFill>
            </a:endParaRPr>
          </a:p>
        </p:txBody>
      </p:sp>
      <p:sp>
        <p:nvSpPr>
          <p:cNvPr id="24" name="TextBox 23">
            <a:extLst>
              <a:ext uri="{FF2B5EF4-FFF2-40B4-BE49-F238E27FC236}">
                <a16:creationId xmlns:a16="http://schemas.microsoft.com/office/drawing/2014/main" id="{087DEFB3-5383-4D3E-9B48-E99D4DDBB8A4}"/>
              </a:ext>
            </a:extLst>
          </p:cNvPr>
          <p:cNvSpPr txBox="1"/>
          <p:nvPr/>
        </p:nvSpPr>
        <p:spPr>
          <a:xfrm>
            <a:off x="1231348" y="4525055"/>
            <a:ext cx="1200150" cy="230832"/>
          </a:xfrm>
          <a:prstGeom prst="rect">
            <a:avLst/>
          </a:prstGeom>
          <a:solidFill>
            <a:schemeClr val="bg1"/>
          </a:solidFill>
          <a:ln>
            <a:solidFill>
              <a:schemeClr val="tx1"/>
            </a:solidFill>
          </a:ln>
        </p:spPr>
        <p:txBody>
          <a:bodyPr wrap="square" rtlCol="0">
            <a:spAutoFit/>
          </a:bodyPr>
          <a:lstStyle/>
          <a:p>
            <a:r>
              <a:rPr lang="en-US" sz="900" b="1" dirty="0">
                <a:solidFill>
                  <a:schemeClr val="tx1"/>
                </a:solidFill>
              </a:rPr>
              <a:t>Contract</a:t>
            </a:r>
            <a:r>
              <a:rPr lang="en-US" sz="900" b="1" dirty="0">
                <a:solidFill>
                  <a:schemeClr val="tx2"/>
                </a:solidFill>
              </a:rPr>
              <a:t> </a:t>
            </a:r>
            <a:r>
              <a:rPr lang="en-US" sz="900" b="1" dirty="0">
                <a:solidFill>
                  <a:schemeClr val="tx1"/>
                </a:solidFill>
              </a:rPr>
              <a:t>Owner</a:t>
            </a:r>
            <a:endParaRPr lang="en-AU" sz="900" b="1" dirty="0">
              <a:solidFill>
                <a:schemeClr val="tx1"/>
              </a:solidFill>
            </a:endParaRPr>
          </a:p>
        </p:txBody>
      </p:sp>
      <p:cxnSp>
        <p:nvCxnSpPr>
          <p:cNvPr id="25" name="Straight Connector 24" descr="Above this line activities are the responsibility of the Procurement function.&#10;Below the line are the responsibilities of the Contract Owner.">
            <a:extLst>
              <a:ext uri="{FF2B5EF4-FFF2-40B4-BE49-F238E27FC236}">
                <a16:creationId xmlns:a16="http://schemas.microsoft.com/office/drawing/2014/main" id="{7FF1D782-9C97-434E-9334-1C3ABFE3D131}"/>
              </a:ext>
            </a:extLst>
          </p:cNvPr>
          <p:cNvCxnSpPr>
            <a:cxnSpLocks/>
          </p:cNvCxnSpPr>
          <p:nvPr/>
        </p:nvCxnSpPr>
        <p:spPr>
          <a:xfrm>
            <a:off x="1228725" y="4457700"/>
            <a:ext cx="6686550" cy="0"/>
          </a:xfrm>
          <a:prstGeom prst="line">
            <a:avLst/>
          </a:prstGeom>
          <a:noFill/>
          <a:ln>
            <a:solidFill>
              <a:schemeClr val="tx2">
                <a:lumMod val="60000"/>
                <a:lumOff val="40000"/>
              </a:schemeClr>
            </a:solidFill>
          </a:ln>
        </p:spPr>
      </p:cxnSp>
      <p:sp>
        <p:nvSpPr>
          <p:cNvPr id="32" name="TextBox 31">
            <a:extLst>
              <a:ext uri="{FF2B5EF4-FFF2-40B4-BE49-F238E27FC236}">
                <a16:creationId xmlns:a16="http://schemas.microsoft.com/office/drawing/2014/main" id="{2A6CF376-681A-43AE-9DCA-402D46A3AF63}"/>
              </a:ext>
            </a:extLst>
          </p:cNvPr>
          <p:cNvSpPr txBox="1"/>
          <p:nvPr/>
        </p:nvSpPr>
        <p:spPr>
          <a:xfrm>
            <a:off x="2857500" y="4155021"/>
            <a:ext cx="3657596" cy="188380"/>
          </a:xfrm>
          <a:prstGeom prst="rect">
            <a:avLst/>
          </a:prstGeom>
          <a:noFill/>
          <a:ln>
            <a:solidFill>
              <a:schemeClr val="accent1"/>
            </a:solidFill>
          </a:ln>
        </p:spPr>
        <p:txBody>
          <a:bodyPr wrap="square" rtlCol="0">
            <a:noAutofit/>
          </a:bodyPr>
          <a:lstStyle/>
          <a:p>
            <a:pPr algn="ctr"/>
            <a:r>
              <a:rPr lang="en-US" sz="788" dirty="0"/>
              <a:t>End: Move to Contracting process.</a:t>
            </a:r>
            <a:endParaRPr lang="en-AU" sz="788" dirty="0"/>
          </a:p>
        </p:txBody>
      </p:sp>
      <p:sp>
        <p:nvSpPr>
          <p:cNvPr id="39" name="Slide Number Placeholder 3">
            <a:extLst>
              <a:ext uri="{FF2B5EF4-FFF2-40B4-BE49-F238E27FC236}">
                <a16:creationId xmlns:a16="http://schemas.microsoft.com/office/drawing/2014/main" id="{685D2951-EEB8-BAE7-B261-0D7CF66C6A8D}"/>
              </a:ext>
            </a:extLst>
          </p:cNvPr>
          <p:cNvSpPr>
            <a:spLocks noGrp="1"/>
          </p:cNvSpPr>
          <p:nvPr>
            <p:ph type="sldNum" sz="quarter" idx="12"/>
          </p:nvPr>
        </p:nvSpPr>
        <p:spPr>
          <a:xfrm>
            <a:off x="6343650" y="4846125"/>
            <a:ext cx="1600200" cy="273844"/>
          </a:xfrm>
        </p:spPr>
        <p:txBody>
          <a:bodyPr>
            <a:normAutofit fontScale="70000" lnSpcReduction="20000"/>
          </a:bodyPr>
          <a:lstStyle/>
          <a:p>
            <a:fld id="{31C689D0-C062-4C02-BF43-EF47B8FCCFEE}" type="slidenum">
              <a:rPr lang="en-AU" smtClean="0"/>
              <a:t>16</a:t>
            </a:fld>
            <a:endParaRPr lang="en-AU" dirty="0"/>
          </a:p>
        </p:txBody>
      </p:sp>
      <p:pic>
        <p:nvPicPr>
          <p:cNvPr id="3" name="Picture 2" title="Australian Network on Disability logo">
            <a:extLst>
              <a:ext uri="{FF2B5EF4-FFF2-40B4-BE49-F238E27FC236}">
                <a16:creationId xmlns:a16="http://schemas.microsoft.com/office/drawing/2014/main" id="{A6E4BEDD-0A76-0FE4-F1BC-4A6EF47882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70" y="231402"/>
            <a:ext cx="1358805" cy="369331"/>
          </a:xfrm>
          <a:prstGeom prst="rect">
            <a:avLst/>
          </a:prstGeom>
        </p:spPr>
      </p:pic>
    </p:spTree>
    <p:extLst>
      <p:ext uri="{BB962C8B-B14F-4D97-AF65-F5344CB8AC3E}">
        <p14:creationId xmlns:p14="http://schemas.microsoft.com/office/powerpoint/2010/main" val="2117082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39A7C2-9446-44EA-BA8B-7E9BCF648645}"/>
              </a:ext>
            </a:extLst>
          </p:cNvPr>
          <p:cNvSpPr>
            <a:spLocks noGrp="1"/>
          </p:cNvSpPr>
          <p:nvPr>
            <p:ph type="title"/>
          </p:nvPr>
        </p:nvSpPr>
        <p:spPr>
          <a:xfrm>
            <a:off x="1769969" y="138866"/>
            <a:ext cx="6172200" cy="370503"/>
          </a:xfrm>
        </p:spPr>
        <p:txBody>
          <a:bodyPr>
            <a:noAutofit/>
          </a:bodyPr>
          <a:lstStyle/>
          <a:p>
            <a:r>
              <a:rPr lang="en-US" sz="1200" b="1" dirty="0"/>
              <a:t>Tender Process</a:t>
            </a:r>
            <a:br>
              <a:rPr lang="en-US" sz="1200" b="1" dirty="0"/>
            </a:br>
            <a:r>
              <a:rPr lang="en-US" sz="1200" b="1" dirty="0"/>
              <a:t>4. Contracting</a:t>
            </a:r>
            <a:endParaRPr lang="en-AU" sz="1200" dirty="0"/>
          </a:p>
        </p:txBody>
      </p:sp>
      <p:sp>
        <p:nvSpPr>
          <p:cNvPr id="6" name="TextBox 5">
            <a:extLst>
              <a:ext uri="{FF2B5EF4-FFF2-40B4-BE49-F238E27FC236}">
                <a16:creationId xmlns:a16="http://schemas.microsoft.com/office/drawing/2014/main" id="{1BFD3DFC-50E3-4BDE-B4DC-ED452E32D110}"/>
              </a:ext>
            </a:extLst>
          </p:cNvPr>
          <p:cNvSpPr txBox="1"/>
          <p:nvPr/>
        </p:nvSpPr>
        <p:spPr>
          <a:xfrm>
            <a:off x="1543050" y="971550"/>
            <a:ext cx="5600700" cy="698589"/>
          </a:xfrm>
          <a:prstGeom prst="rect">
            <a:avLst/>
          </a:prstGeom>
          <a:noFill/>
          <a:ln>
            <a:solidFill>
              <a:schemeClr val="accent1"/>
            </a:solidFill>
          </a:ln>
        </p:spPr>
        <p:txBody>
          <a:bodyPr wrap="square" rtlCol="0">
            <a:spAutoFit/>
          </a:bodyPr>
          <a:lstStyle/>
          <a:p>
            <a:pPr marL="171450" indent="-171450">
              <a:buAutoNum type="arabicPeriod"/>
            </a:pPr>
            <a:r>
              <a:rPr lang="en-US" sz="788" dirty="0"/>
              <a:t>Include the supplier tender response to the accessibility questions into contracts Accessibility Schedule.</a:t>
            </a:r>
          </a:p>
          <a:p>
            <a:r>
              <a:rPr lang="en-US" sz="788" dirty="0"/>
              <a:t> It is suggested that the main body of the contract contains a clause that commits the supplier to delivering a product or service that meets the level of accessibility noted in their tender response. </a:t>
            </a:r>
          </a:p>
          <a:p>
            <a:r>
              <a:rPr lang="en-US" sz="788" dirty="0"/>
              <a:t> The table of questions and supplier’s tender response (including any clarifications e.g. cost) can then be pasted into an Accessibility Schedule. </a:t>
            </a:r>
          </a:p>
        </p:txBody>
      </p:sp>
      <p:sp>
        <p:nvSpPr>
          <p:cNvPr id="9" name="TextBox 8">
            <a:extLst>
              <a:ext uri="{FF2B5EF4-FFF2-40B4-BE49-F238E27FC236}">
                <a16:creationId xmlns:a16="http://schemas.microsoft.com/office/drawing/2014/main" id="{A98CB61A-4A37-4158-8204-6CDDD5C414F7}"/>
              </a:ext>
            </a:extLst>
          </p:cNvPr>
          <p:cNvSpPr txBox="1"/>
          <p:nvPr/>
        </p:nvSpPr>
        <p:spPr>
          <a:xfrm>
            <a:off x="1542256" y="1825438"/>
            <a:ext cx="3429794" cy="334835"/>
          </a:xfrm>
          <a:prstGeom prst="rect">
            <a:avLst/>
          </a:prstGeom>
          <a:noFill/>
          <a:ln>
            <a:solidFill>
              <a:schemeClr val="accent1"/>
            </a:solidFill>
          </a:ln>
        </p:spPr>
        <p:txBody>
          <a:bodyPr wrap="square" rtlCol="0">
            <a:spAutoFit/>
          </a:bodyPr>
          <a:lstStyle/>
          <a:p>
            <a:r>
              <a:rPr lang="en-US" sz="788" dirty="0"/>
              <a:t>2. Does the supplier accept the concept of having clauses to hold the supplier to their specific commitment(s)?</a:t>
            </a:r>
            <a:endParaRPr lang="en-AU" sz="788" dirty="0"/>
          </a:p>
        </p:txBody>
      </p:sp>
      <p:sp>
        <p:nvSpPr>
          <p:cNvPr id="10" name="TextBox 9">
            <a:extLst>
              <a:ext uri="{FF2B5EF4-FFF2-40B4-BE49-F238E27FC236}">
                <a16:creationId xmlns:a16="http://schemas.microsoft.com/office/drawing/2014/main" id="{8D8E467C-AC68-4A07-B638-28F8190DCCE6}"/>
              </a:ext>
            </a:extLst>
          </p:cNvPr>
          <p:cNvSpPr txBox="1"/>
          <p:nvPr/>
        </p:nvSpPr>
        <p:spPr>
          <a:xfrm>
            <a:off x="1542256" y="2255742"/>
            <a:ext cx="3429793" cy="213585"/>
          </a:xfrm>
          <a:prstGeom prst="rect">
            <a:avLst/>
          </a:prstGeom>
          <a:noFill/>
          <a:ln>
            <a:solidFill>
              <a:schemeClr val="accent1"/>
            </a:solidFill>
          </a:ln>
        </p:spPr>
        <p:txBody>
          <a:bodyPr wrap="square" rtlCol="0">
            <a:spAutoFit/>
          </a:bodyPr>
          <a:lstStyle/>
          <a:p>
            <a:r>
              <a:rPr lang="en-US" sz="788" dirty="0"/>
              <a:t>3a. Yes. Does the supplier accept wording of clause(s).</a:t>
            </a:r>
            <a:endParaRPr lang="en-AU" sz="788" dirty="0"/>
          </a:p>
        </p:txBody>
      </p:sp>
      <p:sp>
        <p:nvSpPr>
          <p:cNvPr id="11" name="TextBox 10">
            <a:extLst>
              <a:ext uri="{FF2B5EF4-FFF2-40B4-BE49-F238E27FC236}">
                <a16:creationId xmlns:a16="http://schemas.microsoft.com/office/drawing/2014/main" id="{46479FD5-AE97-43D4-96A4-DDCB6DDC0A10}"/>
              </a:ext>
            </a:extLst>
          </p:cNvPr>
          <p:cNvSpPr txBox="1"/>
          <p:nvPr/>
        </p:nvSpPr>
        <p:spPr>
          <a:xfrm>
            <a:off x="4316016" y="3733820"/>
            <a:ext cx="1485900" cy="334835"/>
          </a:xfrm>
          <a:prstGeom prst="rect">
            <a:avLst/>
          </a:prstGeom>
          <a:noFill/>
          <a:ln>
            <a:solidFill>
              <a:schemeClr val="accent1"/>
            </a:solidFill>
          </a:ln>
        </p:spPr>
        <p:txBody>
          <a:bodyPr wrap="square" rtlCol="0">
            <a:spAutoFit/>
          </a:bodyPr>
          <a:lstStyle/>
          <a:p>
            <a:r>
              <a:rPr lang="en-US" sz="788" dirty="0"/>
              <a:t>4b. No. Escalate to Accessibility Policy Owner</a:t>
            </a:r>
            <a:endParaRPr lang="en-AU" sz="788" dirty="0"/>
          </a:p>
        </p:txBody>
      </p:sp>
      <p:sp>
        <p:nvSpPr>
          <p:cNvPr id="12" name="TextBox 11">
            <a:extLst>
              <a:ext uri="{FF2B5EF4-FFF2-40B4-BE49-F238E27FC236}">
                <a16:creationId xmlns:a16="http://schemas.microsoft.com/office/drawing/2014/main" id="{56319706-7707-4AA5-94E6-BAD9ABE5EF80}"/>
              </a:ext>
            </a:extLst>
          </p:cNvPr>
          <p:cNvSpPr txBox="1"/>
          <p:nvPr/>
        </p:nvSpPr>
        <p:spPr>
          <a:xfrm>
            <a:off x="1542255" y="2806473"/>
            <a:ext cx="3429793" cy="213585"/>
          </a:xfrm>
          <a:prstGeom prst="rect">
            <a:avLst/>
          </a:prstGeom>
          <a:noFill/>
          <a:ln>
            <a:solidFill>
              <a:schemeClr val="accent1"/>
            </a:solidFill>
          </a:ln>
        </p:spPr>
        <p:txBody>
          <a:bodyPr wrap="square" rtlCol="0">
            <a:spAutoFit/>
          </a:bodyPr>
          <a:lstStyle/>
          <a:p>
            <a:r>
              <a:rPr lang="en-US" sz="788" dirty="0"/>
              <a:t>4a. Yes. Include clauses. End</a:t>
            </a:r>
            <a:endParaRPr lang="en-AU" sz="788" dirty="0"/>
          </a:p>
        </p:txBody>
      </p:sp>
      <p:sp>
        <p:nvSpPr>
          <p:cNvPr id="13" name="TextBox 12">
            <a:extLst>
              <a:ext uri="{FF2B5EF4-FFF2-40B4-BE49-F238E27FC236}">
                <a16:creationId xmlns:a16="http://schemas.microsoft.com/office/drawing/2014/main" id="{47FE20A2-EBE9-4529-BF11-60F650F8EDDF}"/>
              </a:ext>
            </a:extLst>
          </p:cNvPr>
          <p:cNvSpPr txBox="1"/>
          <p:nvPr/>
        </p:nvSpPr>
        <p:spPr>
          <a:xfrm>
            <a:off x="5255418" y="2259365"/>
            <a:ext cx="2514600" cy="213585"/>
          </a:xfrm>
          <a:prstGeom prst="rect">
            <a:avLst/>
          </a:prstGeom>
          <a:noFill/>
          <a:ln>
            <a:solidFill>
              <a:schemeClr val="accent1"/>
            </a:solidFill>
          </a:ln>
        </p:spPr>
        <p:txBody>
          <a:bodyPr wrap="square" rtlCol="0">
            <a:spAutoFit/>
          </a:bodyPr>
          <a:lstStyle/>
          <a:p>
            <a:r>
              <a:rPr lang="en-US" sz="788" dirty="0"/>
              <a:t>5b. No. Rework language with supplier.</a:t>
            </a:r>
            <a:endParaRPr lang="en-AU" sz="788" dirty="0"/>
          </a:p>
        </p:txBody>
      </p:sp>
      <p:sp>
        <p:nvSpPr>
          <p:cNvPr id="14" name="TextBox 13">
            <a:extLst>
              <a:ext uri="{FF2B5EF4-FFF2-40B4-BE49-F238E27FC236}">
                <a16:creationId xmlns:a16="http://schemas.microsoft.com/office/drawing/2014/main" id="{58BAE3CA-3AE2-4172-A6F7-2F62AFA95461}"/>
              </a:ext>
            </a:extLst>
          </p:cNvPr>
          <p:cNvSpPr txBox="1"/>
          <p:nvPr/>
        </p:nvSpPr>
        <p:spPr>
          <a:xfrm>
            <a:off x="5257800" y="2567274"/>
            <a:ext cx="2514600" cy="577338"/>
          </a:xfrm>
          <a:prstGeom prst="rect">
            <a:avLst/>
          </a:prstGeom>
          <a:noFill/>
          <a:ln>
            <a:solidFill>
              <a:schemeClr val="accent1"/>
            </a:solidFill>
          </a:ln>
        </p:spPr>
        <p:txBody>
          <a:bodyPr wrap="square" rtlCol="0">
            <a:spAutoFit/>
          </a:bodyPr>
          <a:lstStyle/>
          <a:p>
            <a:r>
              <a:rPr lang="en-US" sz="788" dirty="0"/>
              <a:t>6. Can a compromise be agreed that maintains the intent of the of the commitment to an accessible product (as specifically noted in the supplier’s responses to the accessible questions)?</a:t>
            </a:r>
            <a:endParaRPr lang="en-AU" sz="788" dirty="0"/>
          </a:p>
        </p:txBody>
      </p:sp>
      <p:sp>
        <p:nvSpPr>
          <p:cNvPr id="15" name="TextBox 14">
            <a:extLst>
              <a:ext uri="{FF2B5EF4-FFF2-40B4-BE49-F238E27FC236}">
                <a16:creationId xmlns:a16="http://schemas.microsoft.com/office/drawing/2014/main" id="{E1EF9947-C5BF-438D-BB89-E07A7F1FC3ED}"/>
              </a:ext>
            </a:extLst>
          </p:cNvPr>
          <p:cNvSpPr txBox="1"/>
          <p:nvPr/>
        </p:nvSpPr>
        <p:spPr>
          <a:xfrm>
            <a:off x="6203341" y="3368805"/>
            <a:ext cx="628650" cy="213585"/>
          </a:xfrm>
          <a:prstGeom prst="rect">
            <a:avLst/>
          </a:prstGeom>
          <a:noFill/>
          <a:ln>
            <a:solidFill>
              <a:schemeClr val="accent1"/>
            </a:solidFill>
          </a:ln>
        </p:spPr>
        <p:txBody>
          <a:bodyPr wrap="square" rtlCol="0">
            <a:spAutoFit/>
          </a:bodyPr>
          <a:lstStyle/>
          <a:p>
            <a:r>
              <a:rPr lang="en-US" sz="788" dirty="0"/>
              <a:t>Unsure. </a:t>
            </a:r>
            <a:endParaRPr lang="en-AU" sz="788" dirty="0"/>
          </a:p>
        </p:txBody>
      </p:sp>
      <p:cxnSp>
        <p:nvCxnSpPr>
          <p:cNvPr id="16" name="Connector: Elbow 15" descr="Connector to No. Step 2.b.">
            <a:extLst>
              <a:ext uri="{FF2B5EF4-FFF2-40B4-BE49-F238E27FC236}">
                <a16:creationId xmlns:a16="http://schemas.microsoft.com/office/drawing/2014/main" id="{03872B71-C95A-4D03-B0F6-31F29AA3E3FF}"/>
              </a:ext>
            </a:extLst>
          </p:cNvPr>
          <p:cNvCxnSpPr>
            <a:cxnSpLocks/>
            <a:stCxn id="14" idx="3"/>
            <a:endCxn id="11" idx="3"/>
          </p:cNvCxnSpPr>
          <p:nvPr/>
        </p:nvCxnSpPr>
        <p:spPr>
          <a:xfrm flipH="1">
            <a:off x="5801916" y="2855943"/>
            <a:ext cx="1970484" cy="1045295"/>
          </a:xfrm>
          <a:prstGeom prst="bentConnector3">
            <a:avLst>
              <a:gd name="adj1" fmla="val -116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descr="Connector to No. Step 2.b.">
            <a:extLst>
              <a:ext uri="{FF2B5EF4-FFF2-40B4-BE49-F238E27FC236}">
                <a16:creationId xmlns:a16="http://schemas.microsoft.com/office/drawing/2014/main" id="{2246BABB-2704-4CAB-B859-10D75B7100EC}"/>
              </a:ext>
            </a:extLst>
          </p:cNvPr>
          <p:cNvCxnSpPr>
            <a:cxnSpLocks/>
            <a:stCxn id="14" idx="2"/>
            <a:endCxn id="15" idx="0"/>
          </p:cNvCxnSpPr>
          <p:nvPr/>
        </p:nvCxnSpPr>
        <p:spPr>
          <a:xfrm rot="16200000" flipH="1">
            <a:off x="6404287" y="3255425"/>
            <a:ext cx="224193" cy="2566"/>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descr="Connector to No. Step 2.b.">
            <a:extLst>
              <a:ext uri="{FF2B5EF4-FFF2-40B4-BE49-F238E27FC236}">
                <a16:creationId xmlns:a16="http://schemas.microsoft.com/office/drawing/2014/main" id="{21CCDA10-7845-4D6E-84CE-6EBBF93AEBBD}"/>
              </a:ext>
            </a:extLst>
          </p:cNvPr>
          <p:cNvCxnSpPr>
            <a:cxnSpLocks/>
            <a:stCxn id="15" idx="2"/>
            <a:endCxn id="11" idx="0"/>
          </p:cNvCxnSpPr>
          <p:nvPr/>
        </p:nvCxnSpPr>
        <p:spPr>
          <a:xfrm rot="5400000">
            <a:off x="5712601" y="2928755"/>
            <a:ext cx="151430" cy="1458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descr="Connector to No. Step 2.b.">
            <a:extLst>
              <a:ext uri="{FF2B5EF4-FFF2-40B4-BE49-F238E27FC236}">
                <a16:creationId xmlns:a16="http://schemas.microsoft.com/office/drawing/2014/main" id="{319B5F07-1F6C-4AEB-B0CB-004BDE46AC58}"/>
              </a:ext>
            </a:extLst>
          </p:cNvPr>
          <p:cNvCxnSpPr>
            <a:cxnSpLocks/>
            <a:stCxn id="14" idx="1"/>
            <a:endCxn id="12" idx="3"/>
          </p:cNvCxnSpPr>
          <p:nvPr/>
        </p:nvCxnSpPr>
        <p:spPr>
          <a:xfrm rot="10800000" flipV="1">
            <a:off x="4972048" y="2855942"/>
            <a:ext cx="285752" cy="5732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descr="Connector to No. Step 2.b.">
            <a:extLst>
              <a:ext uri="{FF2B5EF4-FFF2-40B4-BE49-F238E27FC236}">
                <a16:creationId xmlns:a16="http://schemas.microsoft.com/office/drawing/2014/main" id="{8F71973B-399D-4ED6-89DC-EC4FBA9E1B83}"/>
              </a:ext>
            </a:extLst>
          </p:cNvPr>
          <p:cNvCxnSpPr>
            <a:cxnSpLocks/>
            <a:stCxn id="10" idx="2"/>
            <a:endCxn id="12" idx="0"/>
          </p:cNvCxnSpPr>
          <p:nvPr/>
        </p:nvCxnSpPr>
        <p:spPr>
          <a:xfrm rot="5400000">
            <a:off x="3088580" y="2637900"/>
            <a:ext cx="337146" cy="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descr="Connector to No. Step 2.b.">
            <a:extLst>
              <a:ext uri="{FF2B5EF4-FFF2-40B4-BE49-F238E27FC236}">
                <a16:creationId xmlns:a16="http://schemas.microsoft.com/office/drawing/2014/main" id="{E053C1CC-1653-41E2-BA02-B1B2D7B6F3A3}"/>
              </a:ext>
            </a:extLst>
          </p:cNvPr>
          <p:cNvCxnSpPr>
            <a:cxnSpLocks/>
            <a:endCxn id="9" idx="0"/>
          </p:cNvCxnSpPr>
          <p:nvPr/>
        </p:nvCxnSpPr>
        <p:spPr>
          <a:xfrm rot="16200000" flipH="1">
            <a:off x="3109341" y="1677626"/>
            <a:ext cx="295620" cy="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descr="Connector to No. Step 2.b.">
            <a:extLst>
              <a:ext uri="{FF2B5EF4-FFF2-40B4-BE49-F238E27FC236}">
                <a16:creationId xmlns:a16="http://schemas.microsoft.com/office/drawing/2014/main" id="{93A4E98C-6ACD-46FE-BE58-6319FF79683F}"/>
              </a:ext>
            </a:extLst>
          </p:cNvPr>
          <p:cNvCxnSpPr>
            <a:cxnSpLocks/>
            <a:stCxn id="9" idx="2"/>
            <a:endCxn id="10" idx="0"/>
          </p:cNvCxnSpPr>
          <p:nvPr/>
        </p:nvCxnSpPr>
        <p:spPr>
          <a:xfrm rot="5400000">
            <a:off x="3209419" y="2208007"/>
            <a:ext cx="95469"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descr="Connector to No. Step 2.b.">
            <a:extLst>
              <a:ext uri="{FF2B5EF4-FFF2-40B4-BE49-F238E27FC236}">
                <a16:creationId xmlns:a16="http://schemas.microsoft.com/office/drawing/2014/main" id="{2BD2C9F5-DA4C-4971-8A75-D8B8E529C5AC}"/>
              </a:ext>
            </a:extLst>
          </p:cNvPr>
          <p:cNvCxnSpPr>
            <a:cxnSpLocks/>
            <a:stCxn id="9" idx="3"/>
            <a:endCxn id="11" idx="0"/>
          </p:cNvCxnSpPr>
          <p:nvPr/>
        </p:nvCxnSpPr>
        <p:spPr>
          <a:xfrm>
            <a:off x="4972050" y="1992856"/>
            <a:ext cx="86916" cy="174096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descr="Connector to No. Step 2.b.">
            <a:extLst>
              <a:ext uri="{FF2B5EF4-FFF2-40B4-BE49-F238E27FC236}">
                <a16:creationId xmlns:a16="http://schemas.microsoft.com/office/drawing/2014/main" id="{E2A516A0-AA2D-48D0-8C7D-6C026819F039}"/>
              </a:ext>
            </a:extLst>
          </p:cNvPr>
          <p:cNvCxnSpPr>
            <a:cxnSpLocks/>
            <a:stCxn id="10" idx="3"/>
            <a:endCxn id="13" idx="1"/>
          </p:cNvCxnSpPr>
          <p:nvPr/>
        </p:nvCxnSpPr>
        <p:spPr>
          <a:xfrm>
            <a:off x="4972049" y="2362535"/>
            <a:ext cx="283369" cy="362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descr="Connector to No. Step 2.b.">
            <a:extLst>
              <a:ext uri="{FF2B5EF4-FFF2-40B4-BE49-F238E27FC236}">
                <a16:creationId xmlns:a16="http://schemas.microsoft.com/office/drawing/2014/main" id="{25A0C0E4-CC5D-40A9-88B4-7306E34ADA7C}"/>
              </a:ext>
            </a:extLst>
          </p:cNvPr>
          <p:cNvCxnSpPr>
            <a:cxnSpLocks/>
            <a:stCxn id="13" idx="2"/>
            <a:endCxn id="14" idx="0"/>
          </p:cNvCxnSpPr>
          <p:nvPr/>
        </p:nvCxnSpPr>
        <p:spPr>
          <a:xfrm rot="16200000" flipH="1">
            <a:off x="6466747" y="2518921"/>
            <a:ext cx="94324" cy="238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79B00DE-8B3A-4F79-ACB3-8E981696D897}"/>
              </a:ext>
            </a:extLst>
          </p:cNvPr>
          <p:cNvSpPr txBox="1"/>
          <p:nvPr/>
        </p:nvSpPr>
        <p:spPr>
          <a:xfrm>
            <a:off x="4314031" y="4183056"/>
            <a:ext cx="1485900" cy="334835"/>
          </a:xfrm>
          <a:prstGeom prst="rect">
            <a:avLst/>
          </a:prstGeom>
          <a:noFill/>
          <a:ln>
            <a:solidFill>
              <a:schemeClr val="accent1"/>
            </a:solidFill>
          </a:ln>
        </p:spPr>
        <p:txBody>
          <a:bodyPr wrap="square" rtlCol="0">
            <a:spAutoFit/>
          </a:bodyPr>
          <a:lstStyle/>
          <a:p>
            <a:r>
              <a:rPr lang="en-US" sz="788" dirty="0"/>
              <a:t>7. Policy Owner accepts supplier position?</a:t>
            </a:r>
            <a:endParaRPr lang="en-AU" sz="788" dirty="0"/>
          </a:p>
        </p:txBody>
      </p:sp>
      <p:cxnSp>
        <p:nvCxnSpPr>
          <p:cNvPr id="99" name="Connector: Elbow 98" descr="Connector to No. Step 2.b.">
            <a:extLst>
              <a:ext uri="{FF2B5EF4-FFF2-40B4-BE49-F238E27FC236}">
                <a16:creationId xmlns:a16="http://schemas.microsoft.com/office/drawing/2014/main" id="{B1F7DB68-829A-40D7-B88E-B0C3FA4E4745}"/>
              </a:ext>
            </a:extLst>
          </p:cNvPr>
          <p:cNvCxnSpPr>
            <a:cxnSpLocks/>
            <a:stCxn id="11" idx="2"/>
            <a:endCxn id="98" idx="0"/>
          </p:cNvCxnSpPr>
          <p:nvPr/>
        </p:nvCxnSpPr>
        <p:spPr>
          <a:xfrm rot="5400000">
            <a:off x="5000774" y="4124863"/>
            <a:ext cx="114401" cy="198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descr="Connector to No. Step 2.b.">
            <a:extLst>
              <a:ext uri="{FF2B5EF4-FFF2-40B4-BE49-F238E27FC236}">
                <a16:creationId xmlns:a16="http://schemas.microsoft.com/office/drawing/2014/main" id="{C0FC1836-8A09-4526-BBA7-0A918265716D}"/>
              </a:ext>
            </a:extLst>
          </p:cNvPr>
          <p:cNvCxnSpPr>
            <a:cxnSpLocks/>
            <a:stCxn id="98" idx="1"/>
            <a:endCxn id="12" idx="2"/>
          </p:cNvCxnSpPr>
          <p:nvPr/>
        </p:nvCxnSpPr>
        <p:spPr>
          <a:xfrm rot="10800000">
            <a:off x="3257153" y="3020058"/>
            <a:ext cx="1056879" cy="133041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01A73D7E-B7D6-4C95-B90F-07B6018CDA35}"/>
              </a:ext>
            </a:extLst>
          </p:cNvPr>
          <p:cNvSpPr txBox="1"/>
          <p:nvPr/>
        </p:nvSpPr>
        <p:spPr>
          <a:xfrm>
            <a:off x="2514600" y="4671496"/>
            <a:ext cx="5086350" cy="456087"/>
          </a:xfrm>
          <a:prstGeom prst="rect">
            <a:avLst/>
          </a:prstGeom>
          <a:noFill/>
          <a:ln>
            <a:solidFill>
              <a:schemeClr val="accent1"/>
            </a:solidFill>
          </a:ln>
        </p:spPr>
        <p:txBody>
          <a:bodyPr wrap="square" rtlCol="0">
            <a:spAutoFit/>
          </a:bodyPr>
          <a:lstStyle/>
          <a:p>
            <a:r>
              <a:rPr lang="en-US" sz="788" dirty="0"/>
              <a:t>8. No. Policy Owner and Sponsor to resolve e.g. raise a formal step out from the organisation’s accessibility policy or standard(s), or have an executive to executive conversation between the company and supplier in regard to the supplier’s commitment to accessibility.</a:t>
            </a:r>
            <a:endParaRPr lang="en-AU" sz="788" dirty="0"/>
          </a:p>
        </p:txBody>
      </p:sp>
      <p:cxnSp>
        <p:nvCxnSpPr>
          <p:cNvPr id="108" name="Connector: Elbow 107" descr="Connector to No. Step 2.b.">
            <a:extLst>
              <a:ext uri="{FF2B5EF4-FFF2-40B4-BE49-F238E27FC236}">
                <a16:creationId xmlns:a16="http://schemas.microsoft.com/office/drawing/2014/main" id="{6ACD6C5C-6E30-46C7-B7A6-4E36F744F716}"/>
              </a:ext>
            </a:extLst>
          </p:cNvPr>
          <p:cNvCxnSpPr>
            <a:cxnSpLocks/>
            <a:stCxn id="98" idx="2"/>
            <a:endCxn id="107" idx="0"/>
          </p:cNvCxnSpPr>
          <p:nvPr/>
        </p:nvCxnSpPr>
        <p:spPr>
          <a:xfrm rot="16200000" flipH="1">
            <a:off x="4980576" y="4594296"/>
            <a:ext cx="153605" cy="79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B71EB6-E22E-437D-8F32-7779E9333DD3}"/>
              </a:ext>
            </a:extLst>
          </p:cNvPr>
          <p:cNvSpPr txBox="1"/>
          <p:nvPr/>
        </p:nvSpPr>
        <p:spPr>
          <a:xfrm>
            <a:off x="1371600" y="683955"/>
            <a:ext cx="1200150" cy="230832"/>
          </a:xfrm>
          <a:prstGeom prst="rect">
            <a:avLst/>
          </a:prstGeom>
          <a:noFill/>
          <a:ln>
            <a:solidFill>
              <a:schemeClr val="tx1"/>
            </a:solidFill>
          </a:ln>
        </p:spPr>
        <p:txBody>
          <a:bodyPr wrap="square" rtlCol="0">
            <a:spAutoFit/>
          </a:bodyPr>
          <a:lstStyle/>
          <a:p>
            <a:r>
              <a:rPr lang="en-US" sz="900" b="1" dirty="0">
                <a:solidFill>
                  <a:schemeClr val="tx1"/>
                </a:solidFill>
              </a:rPr>
              <a:t>Procurement</a:t>
            </a:r>
            <a:endParaRPr lang="en-AU" sz="900" b="1" dirty="0">
              <a:solidFill>
                <a:schemeClr val="tx1"/>
              </a:solidFill>
            </a:endParaRPr>
          </a:p>
        </p:txBody>
      </p:sp>
      <p:sp>
        <p:nvSpPr>
          <p:cNvPr id="72" name="TextBox 71">
            <a:extLst>
              <a:ext uri="{FF2B5EF4-FFF2-40B4-BE49-F238E27FC236}">
                <a16:creationId xmlns:a16="http://schemas.microsoft.com/office/drawing/2014/main" id="{997F9916-CDA7-4B4D-8EE2-057CB51D3374}"/>
              </a:ext>
            </a:extLst>
          </p:cNvPr>
          <p:cNvSpPr txBox="1"/>
          <p:nvPr/>
        </p:nvSpPr>
        <p:spPr>
          <a:xfrm>
            <a:off x="1365250" y="3713648"/>
            <a:ext cx="1200150" cy="230832"/>
          </a:xfrm>
          <a:prstGeom prst="rect">
            <a:avLst/>
          </a:prstGeom>
          <a:solidFill>
            <a:schemeClr val="bg1"/>
          </a:solidFill>
          <a:ln>
            <a:solidFill>
              <a:schemeClr val="tx2">
                <a:lumMod val="60000"/>
                <a:lumOff val="40000"/>
              </a:schemeClr>
            </a:solidFill>
          </a:ln>
        </p:spPr>
        <p:txBody>
          <a:bodyPr wrap="square" rtlCol="0">
            <a:spAutoFit/>
          </a:bodyPr>
          <a:lstStyle/>
          <a:p>
            <a:r>
              <a:rPr lang="en-US" sz="900" b="1" dirty="0">
                <a:solidFill>
                  <a:schemeClr val="tx1"/>
                </a:solidFill>
              </a:rPr>
              <a:t>Contract Owner</a:t>
            </a:r>
            <a:endParaRPr lang="en-AU" sz="900" b="1" dirty="0">
              <a:solidFill>
                <a:schemeClr val="tx1"/>
              </a:solidFill>
            </a:endParaRPr>
          </a:p>
        </p:txBody>
      </p:sp>
      <p:sp>
        <p:nvSpPr>
          <p:cNvPr id="73" name="TextBox 72" descr="This box indicates that activities in this section are the responsibility of the Sponsor. although some are shared with the Business as well.">
            <a:extLst>
              <a:ext uri="{FF2B5EF4-FFF2-40B4-BE49-F238E27FC236}">
                <a16:creationId xmlns:a16="http://schemas.microsoft.com/office/drawing/2014/main" id="{68FC820D-FFB6-412D-A314-BBBAF465AC0F}"/>
              </a:ext>
            </a:extLst>
          </p:cNvPr>
          <p:cNvSpPr txBox="1"/>
          <p:nvPr/>
        </p:nvSpPr>
        <p:spPr>
          <a:xfrm>
            <a:off x="1365250" y="4671496"/>
            <a:ext cx="771525" cy="230832"/>
          </a:xfrm>
          <a:prstGeom prst="rect">
            <a:avLst/>
          </a:prstGeom>
          <a:noFill/>
          <a:ln>
            <a:solidFill>
              <a:schemeClr val="tx1"/>
            </a:solidFill>
          </a:ln>
        </p:spPr>
        <p:txBody>
          <a:bodyPr wrap="square" rtlCol="0">
            <a:spAutoFit/>
          </a:bodyPr>
          <a:lstStyle/>
          <a:p>
            <a:r>
              <a:rPr lang="en-US" sz="900" b="1" dirty="0">
                <a:solidFill>
                  <a:schemeClr val="tx1"/>
                </a:solidFill>
              </a:rPr>
              <a:t>Sponsor</a:t>
            </a:r>
            <a:endParaRPr lang="en-AU" sz="900" b="1" dirty="0">
              <a:solidFill>
                <a:schemeClr val="tx1"/>
              </a:solidFill>
            </a:endParaRPr>
          </a:p>
        </p:txBody>
      </p:sp>
      <p:cxnSp>
        <p:nvCxnSpPr>
          <p:cNvPr id="133" name="Straight Connector 132" descr="Above this line activities are the responsibility of Procurement.&#10;Below this line activities are the responsibility of the Contract Owner">
            <a:extLst>
              <a:ext uri="{FF2B5EF4-FFF2-40B4-BE49-F238E27FC236}">
                <a16:creationId xmlns:a16="http://schemas.microsoft.com/office/drawing/2014/main" id="{2F9F77C5-5039-4ADE-954C-296BDACBD704}"/>
              </a:ext>
            </a:extLst>
          </p:cNvPr>
          <p:cNvCxnSpPr>
            <a:cxnSpLocks/>
          </p:cNvCxnSpPr>
          <p:nvPr/>
        </p:nvCxnSpPr>
        <p:spPr>
          <a:xfrm>
            <a:off x="1228725" y="3600450"/>
            <a:ext cx="66865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4" name="Straight Connector 133" descr="Below this line activities are the responsibility of the Sponsor">
            <a:extLst>
              <a:ext uri="{FF2B5EF4-FFF2-40B4-BE49-F238E27FC236}">
                <a16:creationId xmlns:a16="http://schemas.microsoft.com/office/drawing/2014/main" id="{9B776918-FF82-4259-92A3-CC6FC69C05F3}"/>
              </a:ext>
            </a:extLst>
          </p:cNvPr>
          <p:cNvCxnSpPr>
            <a:cxnSpLocks/>
          </p:cNvCxnSpPr>
          <p:nvPr/>
        </p:nvCxnSpPr>
        <p:spPr>
          <a:xfrm>
            <a:off x="1241028" y="4572000"/>
            <a:ext cx="66865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5" name="Straight Connector 134" descr="Below this line activities are the responsibility of Procurement">
            <a:extLst>
              <a:ext uri="{FF2B5EF4-FFF2-40B4-BE49-F238E27FC236}">
                <a16:creationId xmlns:a16="http://schemas.microsoft.com/office/drawing/2014/main" id="{5FA47EE5-F576-4E10-93C0-D67BBE68F6AB}"/>
              </a:ext>
            </a:extLst>
          </p:cNvPr>
          <p:cNvCxnSpPr>
            <a:cxnSpLocks/>
          </p:cNvCxnSpPr>
          <p:nvPr/>
        </p:nvCxnSpPr>
        <p:spPr>
          <a:xfrm>
            <a:off x="1241028" y="628650"/>
            <a:ext cx="6686550" cy="0"/>
          </a:xfrm>
          <a:prstGeom prst="line">
            <a:avLst/>
          </a:prstGeom>
          <a:noFill/>
          <a:ln>
            <a:solidFill>
              <a:schemeClr val="tx2">
                <a:lumMod val="60000"/>
                <a:lumOff val="40000"/>
              </a:schemeClr>
            </a:solidFill>
          </a:ln>
        </p:spPr>
      </p:cxnSp>
      <p:sp>
        <p:nvSpPr>
          <p:cNvPr id="2" name="Slide Number Placeholder 1">
            <a:extLst>
              <a:ext uri="{FF2B5EF4-FFF2-40B4-BE49-F238E27FC236}">
                <a16:creationId xmlns:a16="http://schemas.microsoft.com/office/drawing/2014/main" id="{B0463CCE-6DE2-2C87-28D8-E1F3AD1C28EA}"/>
              </a:ext>
            </a:extLst>
          </p:cNvPr>
          <p:cNvSpPr>
            <a:spLocks noGrp="1"/>
          </p:cNvSpPr>
          <p:nvPr>
            <p:ph type="sldNum" sz="quarter" idx="12"/>
          </p:nvPr>
        </p:nvSpPr>
        <p:spPr>
          <a:xfrm>
            <a:off x="6341969" y="4832194"/>
            <a:ext cx="1600200" cy="273844"/>
          </a:xfrm>
        </p:spPr>
        <p:txBody>
          <a:bodyPr>
            <a:normAutofit fontScale="70000" lnSpcReduction="20000"/>
          </a:bodyPr>
          <a:lstStyle/>
          <a:p>
            <a:fld id="{31C689D0-C062-4C02-BF43-EF47B8FCCFEE}" type="slidenum">
              <a:rPr lang="en-AU" smtClean="0"/>
              <a:t>17</a:t>
            </a:fld>
            <a:endParaRPr lang="en-AU" dirty="0"/>
          </a:p>
        </p:txBody>
      </p:sp>
      <p:pic>
        <p:nvPicPr>
          <p:cNvPr id="3" name="Picture 2" title="Australian Network on Disability logo">
            <a:extLst>
              <a:ext uri="{FF2B5EF4-FFF2-40B4-BE49-F238E27FC236}">
                <a16:creationId xmlns:a16="http://schemas.microsoft.com/office/drawing/2014/main" id="{FB93B30B-7636-3BF8-3FF5-90D1CF448F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70" y="231402"/>
            <a:ext cx="1358805" cy="369331"/>
          </a:xfrm>
          <a:prstGeom prst="rect">
            <a:avLst/>
          </a:prstGeom>
        </p:spPr>
      </p:pic>
    </p:spTree>
    <p:extLst>
      <p:ext uri="{BB962C8B-B14F-4D97-AF65-F5344CB8AC3E}">
        <p14:creationId xmlns:p14="http://schemas.microsoft.com/office/powerpoint/2010/main" val="16271970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a:extLst>
              <a:ext uri="{FF2B5EF4-FFF2-40B4-BE49-F238E27FC236}">
                <a16:creationId xmlns:a16="http://schemas.microsoft.com/office/drawing/2014/main" id="{927B22FB-D16B-4E49-979C-5092713CB010}"/>
              </a:ext>
            </a:extLst>
          </p:cNvPr>
          <p:cNvSpPr>
            <a:spLocks noGrp="1"/>
          </p:cNvSpPr>
          <p:nvPr>
            <p:ph type="title" idx="4294967295"/>
          </p:nvPr>
        </p:nvSpPr>
        <p:spPr>
          <a:xfrm>
            <a:off x="1298568" y="1789250"/>
            <a:ext cx="6546864" cy="874360"/>
          </a:xfrm>
        </p:spPr>
        <p:txBody>
          <a:bodyPr>
            <a:noAutofit/>
          </a:bodyPr>
          <a:lstStyle/>
          <a:p>
            <a:pPr algn="ctr"/>
            <a:r>
              <a:rPr lang="en-AU" sz="3600" dirty="0">
                <a:solidFill>
                  <a:schemeClr val="bg1"/>
                </a:solidFill>
              </a:rPr>
              <a:t>Accessible procurement process flow for technology contracts – direct negotiations/renegotiations </a:t>
            </a:r>
          </a:p>
        </p:txBody>
      </p:sp>
      <p:sp>
        <p:nvSpPr>
          <p:cNvPr id="2" name="Slide Number Placeholder 1">
            <a:extLst>
              <a:ext uri="{FF2B5EF4-FFF2-40B4-BE49-F238E27FC236}">
                <a16:creationId xmlns:a16="http://schemas.microsoft.com/office/drawing/2014/main" id="{5DE5F476-ECBF-4109-A06D-5CCE5FB14201}"/>
              </a:ext>
            </a:extLst>
          </p:cNvPr>
          <p:cNvSpPr>
            <a:spLocks noGrp="1"/>
          </p:cNvSpPr>
          <p:nvPr>
            <p:ph type="sldNum" idx="12"/>
          </p:nvPr>
        </p:nvSpPr>
        <p:spPr/>
        <p:txBody>
          <a:bodyPr/>
          <a:lstStyle/>
          <a:p>
            <a:r>
              <a:rPr lang="en-GB"/>
              <a:t>Slide </a:t>
            </a:r>
            <a:fld id="{02696CA5-8008-6449-8BC4-F108A6DA03C9}" type="slidenum">
              <a:rPr lang="en-GB" smtClean="0"/>
              <a:pPr/>
              <a:t>18</a:t>
            </a:fld>
            <a:endParaRPr/>
          </a:p>
        </p:txBody>
      </p:sp>
    </p:spTree>
    <p:extLst>
      <p:ext uri="{BB962C8B-B14F-4D97-AF65-F5344CB8AC3E}">
        <p14:creationId xmlns:p14="http://schemas.microsoft.com/office/powerpoint/2010/main" val="41515913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8E9AF-B2F9-4205-9302-91048BECD2D4}"/>
              </a:ext>
            </a:extLst>
          </p:cNvPr>
          <p:cNvSpPr>
            <a:spLocks noGrp="1"/>
          </p:cNvSpPr>
          <p:nvPr>
            <p:ph type="title" idx="4294967295"/>
          </p:nvPr>
        </p:nvSpPr>
        <p:spPr>
          <a:xfrm>
            <a:off x="719999" y="592283"/>
            <a:ext cx="8520600" cy="572700"/>
          </a:xfrm>
        </p:spPr>
        <p:txBody>
          <a:bodyPr>
            <a:noAutofit/>
          </a:bodyPr>
          <a:lstStyle/>
          <a:p>
            <a:r>
              <a:rPr lang="en-GB" sz="3000" dirty="0">
                <a:solidFill>
                  <a:srgbClr val="000000"/>
                </a:solidFill>
                <a:latin typeface="Arial" panose="020B0604020202020204" pitchFamily="34" charset="0"/>
                <a:cs typeface="Arial" panose="020B0604020202020204" pitchFamily="34" charset="0"/>
              </a:rPr>
              <a:t>Technology contracts – direct negotiations / renegotiations </a:t>
            </a:r>
            <a:endParaRPr lang="en-AU" sz="3000" dirty="0"/>
          </a:p>
        </p:txBody>
      </p:sp>
      <p:sp>
        <p:nvSpPr>
          <p:cNvPr id="3" name="Google Shape;90;p15">
            <a:extLst>
              <a:ext uri="{FF2B5EF4-FFF2-40B4-BE49-F238E27FC236}">
                <a16:creationId xmlns:a16="http://schemas.microsoft.com/office/drawing/2014/main" id="{1EC5981D-7F54-8945-9076-43E0E4295DEE}"/>
              </a:ext>
            </a:extLst>
          </p:cNvPr>
          <p:cNvSpPr txBox="1"/>
          <p:nvPr/>
        </p:nvSpPr>
        <p:spPr>
          <a:xfrm>
            <a:off x="719999" y="1640541"/>
            <a:ext cx="7912273" cy="3022676"/>
          </a:xfrm>
          <a:prstGeom prst="rect">
            <a:avLst/>
          </a:prstGeom>
          <a:noFill/>
          <a:ln>
            <a:noFill/>
          </a:ln>
        </p:spPr>
        <p:txBody>
          <a:bodyPr spcFirstLastPara="1" wrap="square" lIns="91425" tIns="91425" rIns="91425" bIns="91425" anchor="t" anchorCtr="0">
            <a:noAutofit/>
          </a:bodyPr>
          <a:lstStyle/>
          <a:p>
            <a:r>
              <a:rPr lang="en-US" sz="1300" dirty="0"/>
              <a:t>For a procurement direct negotiations i.e. with a single supplier (including contract renewals) the following workflows provide the steps to define the accessibility evaluation criteria and evaluate supplier’s responses.</a:t>
            </a:r>
          </a:p>
          <a:p>
            <a:endParaRPr lang="en-US" sz="1300" dirty="0"/>
          </a:p>
          <a:p>
            <a:pPr algn="l"/>
            <a:r>
              <a:rPr lang="en-US" sz="1300" dirty="0">
                <a:solidFill>
                  <a:schemeClr val="tx1"/>
                </a:solidFill>
              </a:rPr>
              <a:t>Direct negotiation often occurs when a product or service is already in an organisation i.e. the discussions are around a contract renewal. In this case the focus is understanding the current accessibility of the product or service and formalizing this (assuming this is not already formally known).</a:t>
            </a:r>
          </a:p>
          <a:p>
            <a:pPr algn="l"/>
            <a:endParaRPr lang="en-US" sz="1300" dirty="0">
              <a:solidFill>
                <a:schemeClr val="tx1"/>
              </a:solidFill>
            </a:endParaRPr>
          </a:p>
          <a:p>
            <a:pPr algn="l"/>
            <a:r>
              <a:rPr lang="en-US" sz="1300" dirty="0">
                <a:solidFill>
                  <a:schemeClr val="tx1"/>
                </a:solidFill>
              </a:rPr>
              <a:t>It is rare that an organisation will have the leverage in these cases to force the supplier to make large changes in their product or service before a new contract is signed, however, creating a formal baseline and gaining any commitment from the supplier to improve is a strong step forward.</a:t>
            </a:r>
          </a:p>
          <a:p>
            <a:pPr algn="l"/>
            <a:r>
              <a:rPr lang="en-US" sz="1300" dirty="0">
                <a:solidFill>
                  <a:schemeClr val="tx1"/>
                </a:solidFill>
              </a:rPr>
              <a:t> </a:t>
            </a:r>
          </a:p>
          <a:p>
            <a:pPr algn="l"/>
            <a:r>
              <a:rPr lang="en-US" sz="1300" dirty="0">
                <a:solidFill>
                  <a:schemeClr val="tx1"/>
                </a:solidFill>
              </a:rPr>
              <a:t>If the product or service is significantly deficient then this process can create visibility in the organisation which in turn can be useful input into strategic lifecycle planning for the product or service i.e. if alternatives could/ should be looked for in the medium to long term.</a:t>
            </a:r>
          </a:p>
          <a:p>
            <a:pPr marL="800100" lvl="1" indent="-342900">
              <a:buFont typeface="+mj-lt"/>
              <a:buAutoNum type="arabicPeriod"/>
            </a:pPr>
            <a:endParaRPr lang="en-AU" sz="800" kern="100" dirty="0">
              <a:ea typeface="Calibri" panose="020F0502020204030204" pitchFamily="34" charset="0"/>
              <a:cs typeface="Times New Roman" panose="02020603050405020304" pitchFamily="18" charset="0"/>
            </a:endParaRPr>
          </a:p>
          <a:p>
            <a:pPr marL="285750" lvl="0" indent="-285750" algn="l" rtl="0">
              <a:spcBef>
                <a:spcPts val="0"/>
              </a:spcBef>
              <a:spcAft>
                <a:spcPts val="0"/>
              </a:spcAft>
              <a:buFont typeface="Arial" panose="020B0604020202020204" pitchFamily="34" charset="0"/>
              <a:buChar char="•"/>
            </a:pPr>
            <a:endParaRPr sz="1600" dirty="0"/>
          </a:p>
        </p:txBody>
      </p:sp>
      <p:sp>
        <p:nvSpPr>
          <p:cNvPr id="2" name="Slide Number Placeholder 1">
            <a:extLst>
              <a:ext uri="{FF2B5EF4-FFF2-40B4-BE49-F238E27FC236}">
                <a16:creationId xmlns:a16="http://schemas.microsoft.com/office/drawing/2014/main" id="{4039C96C-C611-4D64-8B73-3266D6526361}"/>
              </a:ext>
            </a:extLst>
          </p:cNvPr>
          <p:cNvSpPr>
            <a:spLocks noGrp="1"/>
          </p:cNvSpPr>
          <p:nvPr>
            <p:ph type="sldNum" idx="12"/>
          </p:nvPr>
        </p:nvSpPr>
        <p:spPr/>
        <p:txBody>
          <a:bodyPr/>
          <a:lstStyle/>
          <a:p>
            <a:r>
              <a:rPr lang="en-GB"/>
              <a:t>Slide </a:t>
            </a:r>
            <a:fld id="{02696CA5-8008-6449-8BC4-F108A6DA03C9}" type="slidenum">
              <a:rPr lang="en-GB" smtClean="0"/>
              <a:pPr/>
              <a:t>19</a:t>
            </a:fld>
            <a:endParaRPr dirty="0"/>
          </a:p>
        </p:txBody>
      </p:sp>
    </p:spTree>
    <p:extLst>
      <p:ext uri="{BB962C8B-B14F-4D97-AF65-F5344CB8AC3E}">
        <p14:creationId xmlns:p14="http://schemas.microsoft.com/office/powerpoint/2010/main" val="108314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8E9AF-B2F9-4205-9302-91048BECD2D4}"/>
              </a:ext>
            </a:extLst>
          </p:cNvPr>
          <p:cNvSpPr>
            <a:spLocks noGrp="1"/>
          </p:cNvSpPr>
          <p:nvPr>
            <p:ph type="title" idx="4294967295"/>
          </p:nvPr>
        </p:nvSpPr>
        <p:spPr>
          <a:xfrm>
            <a:off x="719999" y="592283"/>
            <a:ext cx="8520600" cy="572700"/>
          </a:xfrm>
        </p:spPr>
        <p:txBody>
          <a:bodyPr>
            <a:noAutofit/>
          </a:bodyPr>
          <a:lstStyle/>
          <a:p>
            <a:r>
              <a:rPr lang="en-GB" sz="30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Contents</a:t>
            </a:r>
            <a:endParaRPr lang="en-AU" sz="3000" dirty="0"/>
          </a:p>
        </p:txBody>
      </p:sp>
      <p:sp>
        <p:nvSpPr>
          <p:cNvPr id="3" name="Google Shape;90;p15">
            <a:extLst>
              <a:ext uri="{FF2B5EF4-FFF2-40B4-BE49-F238E27FC236}">
                <a16:creationId xmlns:a16="http://schemas.microsoft.com/office/drawing/2014/main" id="{1EC5981D-7F54-8945-9076-43E0E4295DEE}"/>
              </a:ext>
            </a:extLst>
          </p:cNvPr>
          <p:cNvSpPr txBox="1"/>
          <p:nvPr/>
        </p:nvSpPr>
        <p:spPr>
          <a:xfrm>
            <a:off x="719999" y="1378632"/>
            <a:ext cx="7912273" cy="3284585"/>
          </a:xfrm>
          <a:prstGeom prst="rect">
            <a:avLst/>
          </a:prstGeom>
          <a:noFill/>
          <a:ln>
            <a:noFill/>
          </a:ln>
        </p:spPr>
        <p:txBody>
          <a:bodyPr spcFirstLastPara="1" wrap="square" lIns="91425" tIns="91425" rIns="91425" bIns="91425" anchor="t" anchorCtr="0">
            <a:noAutofit/>
          </a:bodyPr>
          <a:lstStyle/>
          <a:p>
            <a:pPr>
              <a:lnSpc>
                <a:spcPct val="150000"/>
              </a:lnSpc>
            </a:pPr>
            <a:r>
              <a:rPr lang="en-AU" kern="100" dirty="0">
                <a:ea typeface="Calibri" panose="020F0502020204030204" pitchFamily="34" charset="0"/>
                <a:cs typeface="Calibri" panose="020F0502020204030204" pitchFamily="34" charset="0"/>
              </a:rPr>
              <a:t>Slide 3	Process Map overview </a:t>
            </a:r>
            <a:endParaRPr lang="en-AU" sz="1400" kern="100" dirty="0">
              <a:ea typeface="Calibri" panose="020F0502020204030204" pitchFamily="34" charset="0"/>
              <a:cs typeface="Calibri" panose="020F0502020204030204" pitchFamily="34" charset="0"/>
            </a:endParaRPr>
          </a:p>
          <a:p>
            <a:pPr>
              <a:lnSpc>
                <a:spcPct val="150000"/>
              </a:lnSpc>
            </a:pPr>
            <a:r>
              <a:rPr lang="en-AU" sz="1400" kern="100" dirty="0">
                <a:ea typeface="Calibri" panose="020F0502020204030204" pitchFamily="34" charset="0"/>
                <a:cs typeface="Calibri" panose="020F0502020204030204" pitchFamily="34" charset="0"/>
              </a:rPr>
              <a:t>Slide 5	Key task summary</a:t>
            </a:r>
          </a:p>
          <a:p>
            <a:pPr>
              <a:lnSpc>
                <a:spcPct val="150000"/>
              </a:lnSpc>
            </a:pPr>
            <a:r>
              <a:rPr lang="en-AU" sz="1400" dirty="0">
                <a:ea typeface="Calibri" panose="020F0502020204030204" pitchFamily="34" charset="0"/>
                <a:cs typeface="Calibri" panose="020F0502020204030204" pitchFamily="34" charset="0"/>
              </a:rPr>
              <a:t>Page </a:t>
            </a:r>
            <a:r>
              <a:rPr lang="en-AU" dirty="0">
                <a:ea typeface="Calibri" panose="020F0502020204030204" pitchFamily="34" charset="0"/>
                <a:cs typeface="Calibri" panose="020F0502020204030204" pitchFamily="34" charset="0"/>
              </a:rPr>
              <a:t>8</a:t>
            </a:r>
            <a:r>
              <a:rPr lang="en-AU" sz="1400" dirty="0">
                <a:ea typeface="Calibri" panose="020F0502020204030204" pitchFamily="34" charset="0"/>
                <a:cs typeface="Calibri" panose="020F0502020204030204" pitchFamily="34" charset="0"/>
              </a:rPr>
              <a:t> 	Process flow for pre tender due diligence</a:t>
            </a:r>
          </a:p>
          <a:p>
            <a:pPr>
              <a:lnSpc>
                <a:spcPct val="150000"/>
              </a:lnSpc>
            </a:pPr>
            <a:r>
              <a:rPr lang="en-AU" dirty="0">
                <a:ea typeface="Calibri" panose="020F0502020204030204" pitchFamily="34" charset="0"/>
                <a:cs typeface="Calibri" panose="020F0502020204030204" pitchFamily="34" charset="0"/>
              </a:rPr>
              <a:t>Slide 12</a:t>
            </a:r>
            <a:r>
              <a:rPr lang="en-AU" sz="1400" dirty="0">
                <a:ea typeface="Calibri" panose="020F0502020204030204" pitchFamily="34" charset="0"/>
                <a:cs typeface="Calibri" panose="020F0502020204030204" pitchFamily="34" charset="0"/>
              </a:rPr>
              <a:t>	</a:t>
            </a:r>
            <a:r>
              <a:rPr lang="en-US" sz="1400" dirty="0">
                <a:ea typeface="Calibri" panose="020F0502020204030204" pitchFamily="34" charset="0"/>
                <a:cs typeface="Calibri" panose="020F0502020204030204" pitchFamily="34" charset="0"/>
              </a:rPr>
              <a:t>Process flow for technology contracts – tenders</a:t>
            </a:r>
          </a:p>
          <a:p>
            <a:pPr>
              <a:lnSpc>
                <a:spcPct val="150000"/>
              </a:lnSpc>
            </a:pPr>
            <a:r>
              <a:rPr lang="en-AU" dirty="0">
                <a:ea typeface="Calibri" panose="020F0502020204030204" pitchFamily="34" charset="0"/>
                <a:cs typeface="Calibri" panose="020F0502020204030204" pitchFamily="34" charset="0"/>
              </a:rPr>
              <a:t>Slide 18</a:t>
            </a:r>
            <a:r>
              <a:rPr lang="en-AU" sz="1400" dirty="0">
                <a:ea typeface="Calibri" panose="020F0502020204030204" pitchFamily="34" charset="0"/>
                <a:cs typeface="Calibri" panose="020F0502020204030204" pitchFamily="34" charset="0"/>
              </a:rPr>
              <a:t>	</a:t>
            </a:r>
            <a:r>
              <a:rPr lang="en-US" sz="1400" dirty="0">
                <a:ea typeface="Calibri" panose="020F0502020204030204" pitchFamily="34" charset="0"/>
                <a:cs typeface="Calibri" panose="020F0502020204030204" pitchFamily="34" charset="0"/>
              </a:rPr>
              <a:t>Process flow for technology contracts – direct negotiations / renegotiations </a:t>
            </a:r>
          </a:p>
          <a:p>
            <a:pPr>
              <a:lnSpc>
                <a:spcPct val="150000"/>
              </a:lnSpc>
            </a:pPr>
            <a:r>
              <a:rPr lang="en-US" sz="1400" dirty="0">
                <a:ea typeface="Calibri" panose="020F0502020204030204" pitchFamily="34" charset="0"/>
                <a:cs typeface="Calibri" panose="020F0502020204030204" pitchFamily="34" charset="0"/>
              </a:rPr>
              <a:t>Slide  24 	Example </a:t>
            </a:r>
            <a:r>
              <a:rPr lang="en-US" dirty="0">
                <a:ea typeface="Calibri" panose="020F0502020204030204" pitchFamily="34" charset="0"/>
                <a:cs typeface="Calibri" panose="020F0502020204030204" pitchFamily="34" charset="0"/>
              </a:rPr>
              <a:t>of s</a:t>
            </a:r>
            <a:r>
              <a:rPr lang="en-US" sz="1400" dirty="0">
                <a:ea typeface="Calibri" panose="020F0502020204030204" pitchFamily="34" charset="0"/>
                <a:cs typeface="Calibri" panose="020F0502020204030204" pitchFamily="34" charset="0"/>
              </a:rPr>
              <a:t>upplier </a:t>
            </a:r>
            <a:r>
              <a:rPr lang="en-US" dirty="0">
                <a:ea typeface="Calibri" panose="020F0502020204030204" pitchFamily="34" charset="0"/>
                <a:cs typeface="Calibri" panose="020F0502020204030204" pitchFamily="34" charset="0"/>
              </a:rPr>
              <a:t>s</a:t>
            </a:r>
            <a:r>
              <a:rPr lang="en-US" sz="1400" dirty="0">
                <a:ea typeface="Calibri" panose="020F0502020204030204" pitchFamily="34" charset="0"/>
                <a:cs typeface="Calibri" panose="020F0502020204030204" pitchFamily="34" charset="0"/>
              </a:rPr>
              <a:t>coring</a:t>
            </a:r>
          </a:p>
          <a:p>
            <a:pPr>
              <a:lnSpc>
                <a:spcPct val="150000"/>
              </a:lnSpc>
            </a:pPr>
            <a:r>
              <a:rPr lang="en-US" dirty="0">
                <a:ea typeface="Calibri" panose="020F0502020204030204" pitchFamily="34" charset="0"/>
                <a:cs typeface="Calibri" panose="020F0502020204030204" pitchFamily="34" charset="0"/>
              </a:rPr>
              <a:t>Slide 28 	Glossary </a:t>
            </a:r>
            <a:endParaRPr lang="en-AU" sz="1400" dirty="0">
              <a:ea typeface="Calibri" panose="020F0502020204030204" pitchFamily="34" charset="0"/>
              <a:cs typeface="Calibri" panose="020F0502020204030204" pitchFamily="34" charset="0"/>
            </a:endParaRPr>
          </a:p>
          <a:p>
            <a:pPr marL="457200" lvl="1"/>
            <a:endParaRPr lang="en-AU" sz="1400" kern="100" dirty="0">
              <a:ea typeface="Calibri" panose="020F0502020204030204" pitchFamily="34" charset="0"/>
              <a:cs typeface="Times New Roman" panose="02020603050405020304" pitchFamily="18" charset="0"/>
            </a:endParaRPr>
          </a:p>
          <a:p>
            <a:pPr marL="285750" lvl="0" indent="-285750" algn="l" rtl="0">
              <a:spcBef>
                <a:spcPts val="0"/>
              </a:spcBef>
              <a:spcAft>
                <a:spcPts val="0"/>
              </a:spcAft>
              <a:buFont typeface="Arial" panose="020B0604020202020204" pitchFamily="34" charset="0"/>
              <a:buChar char="•"/>
            </a:pPr>
            <a:endParaRPr sz="1600" dirty="0"/>
          </a:p>
        </p:txBody>
      </p:sp>
      <p:sp>
        <p:nvSpPr>
          <p:cNvPr id="2" name="Slide Number Placeholder 1">
            <a:extLst>
              <a:ext uri="{FF2B5EF4-FFF2-40B4-BE49-F238E27FC236}">
                <a16:creationId xmlns:a16="http://schemas.microsoft.com/office/drawing/2014/main" id="{4039C96C-C611-4D64-8B73-3266D6526361}"/>
              </a:ext>
            </a:extLst>
          </p:cNvPr>
          <p:cNvSpPr>
            <a:spLocks noGrp="1"/>
          </p:cNvSpPr>
          <p:nvPr>
            <p:ph type="sldNum" idx="12"/>
          </p:nvPr>
        </p:nvSpPr>
        <p:spPr/>
        <p:txBody>
          <a:bodyPr/>
          <a:lstStyle/>
          <a:p>
            <a:r>
              <a:rPr lang="en-GB"/>
              <a:t>Slide </a:t>
            </a:r>
            <a:fld id="{02696CA5-8008-6449-8BC4-F108A6DA03C9}" type="slidenum">
              <a:rPr lang="en-GB" smtClean="0"/>
              <a:pPr/>
              <a:t>2</a:t>
            </a:fld>
            <a:endParaRPr dirty="0"/>
          </a:p>
        </p:txBody>
      </p:sp>
    </p:spTree>
    <p:extLst>
      <p:ext uri="{BB962C8B-B14F-4D97-AF65-F5344CB8AC3E}">
        <p14:creationId xmlns:p14="http://schemas.microsoft.com/office/powerpoint/2010/main" val="3797444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Straight Connector 69" descr="partition line. Above this line responsibilities for activity boxes fall with the Business. Below this line responsibilities fall with the Sponsor. Sponsor responsibilities typically deal with when the Business is not certain on criticality of accessibility to scope. Some actions in this section are shared with the Business.">
            <a:extLst>
              <a:ext uri="{FF2B5EF4-FFF2-40B4-BE49-F238E27FC236}">
                <a16:creationId xmlns:a16="http://schemas.microsoft.com/office/drawing/2014/main" id="{480AC585-F462-46F0-BE8F-91AEBEEF36F6}"/>
              </a:ext>
            </a:extLst>
          </p:cNvPr>
          <p:cNvCxnSpPr>
            <a:cxnSpLocks/>
          </p:cNvCxnSpPr>
          <p:nvPr/>
        </p:nvCxnSpPr>
        <p:spPr>
          <a:xfrm>
            <a:off x="1314450" y="3497364"/>
            <a:ext cx="66865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TextBox 5">
            <a:extLst>
              <a:ext uri="{FF2B5EF4-FFF2-40B4-BE49-F238E27FC236}">
                <a16:creationId xmlns:a16="http://schemas.microsoft.com/office/drawing/2014/main" id="{3856F1E4-6036-4F87-9E7C-E6A23C83BC1F}"/>
              </a:ext>
            </a:extLst>
          </p:cNvPr>
          <p:cNvSpPr txBox="1"/>
          <p:nvPr/>
        </p:nvSpPr>
        <p:spPr>
          <a:xfrm>
            <a:off x="2047459" y="2468066"/>
            <a:ext cx="2743201" cy="334835"/>
          </a:xfrm>
          <a:prstGeom prst="rect">
            <a:avLst/>
          </a:prstGeom>
          <a:noFill/>
          <a:ln>
            <a:solidFill>
              <a:schemeClr val="accent1"/>
            </a:solidFill>
          </a:ln>
        </p:spPr>
        <p:txBody>
          <a:bodyPr wrap="square" rtlCol="0">
            <a:spAutoFit/>
          </a:bodyPr>
          <a:lstStyle/>
          <a:p>
            <a:r>
              <a:rPr lang="en-US" sz="788" dirty="0"/>
              <a:t>4. Are all accessibility questions relevant to the scope of what is being purchased?</a:t>
            </a:r>
            <a:endParaRPr lang="en-AU" sz="788" dirty="0"/>
          </a:p>
        </p:txBody>
      </p:sp>
      <p:sp>
        <p:nvSpPr>
          <p:cNvPr id="7" name="TextBox 6">
            <a:extLst>
              <a:ext uri="{FF2B5EF4-FFF2-40B4-BE49-F238E27FC236}">
                <a16:creationId xmlns:a16="http://schemas.microsoft.com/office/drawing/2014/main" id="{FA700855-6639-4E18-A4F3-FB0CB072A8DC}"/>
              </a:ext>
            </a:extLst>
          </p:cNvPr>
          <p:cNvSpPr txBox="1"/>
          <p:nvPr/>
        </p:nvSpPr>
        <p:spPr>
          <a:xfrm>
            <a:off x="2923930" y="3668067"/>
            <a:ext cx="2044976" cy="577338"/>
          </a:xfrm>
          <a:prstGeom prst="rect">
            <a:avLst/>
          </a:prstGeom>
          <a:noFill/>
          <a:ln>
            <a:solidFill>
              <a:schemeClr val="accent1"/>
            </a:solidFill>
          </a:ln>
        </p:spPr>
        <p:txBody>
          <a:bodyPr wrap="square" rtlCol="0">
            <a:spAutoFit/>
          </a:bodyPr>
          <a:lstStyle/>
          <a:p>
            <a:r>
              <a:rPr lang="en-US" sz="788" dirty="0"/>
              <a:t>5.b. Unsure. Discuss with Sponsor. The Accessibility policy manager or your organisation’s Accessibility SME may also be called on here.</a:t>
            </a:r>
            <a:endParaRPr lang="en-AU" sz="788" dirty="0"/>
          </a:p>
        </p:txBody>
      </p:sp>
      <p:sp>
        <p:nvSpPr>
          <p:cNvPr id="8" name="TextBox 7">
            <a:extLst>
              <a:ext uri="{FF2B5EF4-FFF2-40B4-BE49-F238E27FC236}">
                <a16:creationId xmlns:a16="http://schemas.microsoft.com/office/drawing/2014/main" id="{FDCDECFA-48C9-469B-97D0-0AABD7232F0E}"/>
              </a:ext>
            </a:extLst>
          </p:cNvPr>
          <p:cNvSpPr txBox="1"/>
          <p:nvPr/>
        </p:nvSpPr>
        <p:spPr>
          <a:xfrm>
            <a:off x="2924591" y="2868116"/>
            <a:ext cx="2044977" cy="456087"/>
          </a:xfrm>
          <a:prstGeom prst="rect">
            <a:avLst/>
          </a:prstGeom>
          <a:noFill/>
          <a:ln>
            <a:solidFill>
              <a:schemeClr val="accent1"/>
            </a:solidFill>
          </a:ln>
        </p:spPr>
        <p:txBody>
          <a:bodyPr wrap="square" rtlCol="0">
            <a:spAutoFit/>
          </a:bodyPr>
          <a:lstStyle/>
          <a:p>
            <a:r>
              <a:rPr lang="en-US" sz="788" dirty="0"/>
              <a:t>5.a. No. Advise Procurement to remove the non relevant questions from the document to be sent to the supplier.</a:t>
            </a:r>
            <a:endParaRPr lang="en-AU" sz="788" dirty="0"/>
          </a:p>
        </p:txBody>
      </p:sp>
      <p:sp>
        <p:nvSpPr>
          <p:cNvPr id="9" name="TextBox 8">
            <a:extLst>
              <a:ext uri="{FF2B5EF4-FFF2-40B4-BE49-F238E27FC236}">
                <a16:creationId xmlns:a16="http://schemas.microsoft.com/office/drawing/2014/main" id="{7A00830D-DF66-4CDC-B8E2-ABBEA342651D}"/>
              </a:ext>
            </a:extLst>
          </p:cNvPr>
          <p:cNvSpPr txBox="1"/>
          <p:nvPr/>
        </p:nvSpPr>
        <p:spPr>
          <a:xfrm>
            <a:off x="3314700" y="4501732"/>
            <a:ext cx="4229100" cy="456087"/>
          </a:xfrm>
          <a:prstGeom prst="rect">
            <a:avLst/>
          </a:prstGeom>
          <a:noFill/>
          <a:ln>
            <a:solidFill>
              <a:schemeClr val="accent1"/>
            </a:solidFill>
          </a:ln>
        </p:spPr>
        <p:txBody>
          <a:bodyPr wrap="square" rtlCol="0">
            <a:spAutoFit/>
          </a:bodyPr>
          <a:lstStyle/>
          <a:p>
            <a:r>
              <a:rPr lang="en-US" sz="788" dirty="0"/>
              <a:t>6. Send all applicable accessibly questions to the supplier (using the Accessibility Selection Tool) and advise that the status of the supplier’s product or service is required as part of the contracting process. </a:t>
            </a:r>
            <a:endParaRPr lang="en-AU" sz="788" dirty="0"/>
          </a:p>
        </p:txBody>
      </p:sp>
      <p:sp>
        <p:nvSpPr>
          <p:cNvPr id="10" name="TextBox 9">
            <a:extLst>
              <a:ext uri="{FF2B5EF4-FFF2-40B4-BE49-F238E27FC236}">
                <a16:creationId xmlns:a16="http://schemas.microsoft.com/office/drawing/2014/main" id="{C1AA8C19-88A1-4B59-B065-909F2361F8E2}"/>
              </a:ext>
            </a:extLst>
          </p:cNvPr>
          <p:cNvSpPr txBox="1"/>
          <p:nvPr/>
        </p:nvSpPr>
        <p:spPr>
          <a:xfrm>
            <a:off x="2043733" y="999346"/>
            <a:ext cx="2746927" cy="334835"/>
          </a:xfrm>
          <a:prstGeom prst="rect">
            <a:avLst/>
          </a:prstGeom>
          <a:noFill/>
          <a:ln>
            <a:solidFill>
              <a:schemeClr val="accent1"/>
            </a:solidFill>
          </a:ln>
        </p:spPr>
        <p:txBody>
          <a:bodyPr wrap="square" rtlCol="0">
            <a:spAutoFit/>
          </a:bodyPr>
          <a:lstStyle/>
          <a:p>
            <a:r>
              <a:rPr lang="en-US" sz="788" dirty="0"/>
              <a:t>1. Is there a user interface (for employees or customers) included or developed through what is being purchased?</a:t>
            </a:r>
            <a:endParaRPr lang="en-AU" sz="788" dirty="0"/>
          </a:p>
        </p:txBody>
      </p:sp>
      <p:sp>
        <p:nvSpPr>
          <p:cNvPr id="11" name="TextBox 10">
            <a:extLst>
              <a:ext uri="{FF2B5EF4-FFF2-40B4-BE49-F238E27FC236}">
                <a16:creationId xmlns:a16="http://schemas.microsoft.com/office/drawing/2014/main" id="{32965022-8AC1-47A0-9463-85FF55A5CBBC}"/>
              </a:ext>
            </a:extLst>
          </p:cNvPr>
          <p:cNvSpPr txBox="1"/>
          <p:nvPr/>
        </p:nvSpPr>
        <p:spPr>
          <a:xfrm>
            <a:off x="2043733" y="1585177"/>
            <a:ext cx="2748170" cy="456087"/>
          </a:xfrm>
          <a:prstGeom prst="rect">
            <a:avLst/>
          </a:prstGeom>
          <a:noFill/>
          <a:ln>
            <a:solidFill>
              <a:schemeClr val="accent1"/>
            </a:solidFill>
          </a:ln>
        </p:spPr>
        <p:txBody>
          <a:bodyPr wrap="square" rtlCol="0">
            <a:spAutoFit/>
          </a:bodyPr>
          <a:lstStyle/>
          <a:p>
            <a:r>
              <a:rPr lang="en-US" sz="788" dirty="0"/>
              <a:t>2. Yes. Determine the type(s) of goods or services being purchased i.e. Software, Hardware, Web/ External Hosting, Labour.</a:t>
            </a:r>
            <a:endParaRPr lang="en-AU" sz="788" dirty="0"/>
          </a:p>
        </p:txBody>
      </p:sp>
      <p:sp>
        <p:nvSpPr>
          <p:cNvPr id="12" name="TextBox 11">
            <a:extLst>
              <a:ext uri="{FF2B5EF4-FFF2-40B4-BE49-F238E27FC236}">
                <a16:creationId xmlns:a16="http://schemas.microsoft.com/office/drawing/2014/main" id="{F94B9F60-F9A4-48F3-9978-28794C7B36E2}"/>
              </a:ext>
            </a:extLst>
          </p:cNvPr>
          <p:cNvSpPr txBox="1"/>
          <p:nvPr/>
        </p:nvSpPr>
        <p:spPr>
          <a:xfrm>
            <a:off x="2047460" y="2077955"/>
            <a:ext cx="2743201" cy="334835"/>
          </a:xfrm>
          <a:prstGeom prst="rect">
            <a:avLst/>
          </a:prstGeom>
          <a:noFill/>
          <a:ln>
            <a:solidFill>
              <a:schemeClr val="accent1"/>
            </a:solidFill>
          </a:ln>
        </p:spPr>
        <p:txBody>
          <a:bodyPr wrap="square" rtlCol="0">
            <a:spAutoFit/>
          </a:bodyPr>
          <a:lstStyle/>
          <a:p>
            <a:r>
              <a:rPr lang="en-US" sz="788" dirty="0"/>
              <a:t>3. Review the accessibility questions for the type(s) of good or services being purchased.</a:t>
            </a:r>
            <a:endParaRPr lang="en-AU" sz="788" dirty="0"/>
          </a:p>
        </p:txBody>
      </p:sp>
      <p:sp>
        <p:nvSpPr>
          <p:cNvPr id="13" name="TextBox 12">
            <a:extLst>
              <a:ext uri="{FF2B5EF4-FFF2-40B4-BE49-F238E27FC236}">
                <a16:creationId xmlns:a16="http://schemas.microsoft.com/office/drawing/2014/main" id="{C3069815-2435-4463-9636-1D5923F9130B}"/>
              </a:ext>
            </a:extLst>
          </p:cNvPr>
          <p:cNvSpPr txBox="1"/>
          <p:nvPr/>
        </p:nvSpPr>
        <p:spPr>
          <a:xfrm>
            <a:off x="5302527" y="1070441"/>
            <a:ext cx="1612623" cy="334835"/>
          </a:xfrm>
          <a:prstGeom prst="rect">
            <a:avLst/>
          </a:prstGeom>
          <a:noFill/>
          <a:ln>
            <a:solidFill>
              <a:schemeClr val="accent1"/>
            </a:solidFill>
          </a:ln>
        </p:spPr>
        <p:txBody>
          <a:bodyPr wrap="square" rtlCol="0">
            <a:spAutoFit/>
          </a:bodyPr>
          <a:lstStyle/>
          <a:p>
            <a:r>
              <a:rPr lang="en-US" sz="788" dirty="0"/>
              <a:t>No. Stop: No need to include accessibility questions</a:t>
            </a:r>
            <a:endParaRPr lang="en-AU" sz="788" dirty="0"/>
          </a:p>
        </p:txBody>
      </p:sp>
      <p:sp>
        <p:nvSpPr>
          <p:cNvPr id="20" name="TextBox 19" descr="This box indicates that activities in this section are the responsibility of the Business (the area who is requesting to run the tender).">
            <a:extLst>
              <a:ext uri="{FF2B5EF4-FFF2-40B4-BE49-F238E27FC236}">
                <a16:creationId xmlns:a16="http://schemas.microsoft.com/office/drawing/2014/main" id="{71B61707-4ABB-4885-9613-6EAB49FA8362}"/>
              </a:ext>
            </a:extLst>
          </p:cNvPr>
          <p:cNvSpPr txBox="1"/>
          <p:nvPr/>
        </p:nvSpPr>
        <p:spPr>
          <a:xfrm>
            <a:off x="1182759" y="925614"/>
            <a:ext cx="780217" cy="369332"/>
          </a:xfrm>
          <a:prstGeom prst="rect">
            <a:avLst/>
          </a:prstGeom>
          <a:noFill/>
          <a:ln>
            <a:solidFill>
              <a:schemeClr val="tx1"/>
            </a:solidFill>
          </a:ln>
        </p:spPr>
        <p:txBody>
          <a:bodyPr wrap="square" rtlCol="0">
            <a:spAutoFit/>
          </a:bodyPr>
          <a:lstStyle/>
          <a:p>
            <a:r>
              <a:rPr lang="en-US" sz="900" b="1" dirty="0">
                <a:solidFill>
                  <a:schemeClr val="tx1"/>
                </a:solidFill>
              </a:rPr>
              <a:t>Contract Owner</a:t>
            </a:r>
            <a:endParaRPr lang="en-AU" sz="900" b="1" dirty="0">
              <a:solidFill>
                <a:schemeClr val="tx1"/>
              </a:solidFill>
            </a:endParaRPr>
          </a:p>
        </p:txBody>
      </p:sp>
      <p:sp>
        <p:nvSpPr>
          <p:cNvPr id="21" name="TextBox 20" descr="This box indicates that activities in this section are the responsibility of the Sponsor. although some are shared with the Business as well.">
            <a:extLst>
              <a:ext uri="{FF2B5EF4-FFF2-40B4-BE49-F238E27FC236}">
                <a16:creationId xmlns:a16="http://schemas.microsoft.com/office/drawing/2014/main" id="{E6EC089F-4DC9-4120-94B3-6E0161CD4379}"/>
              </a:ext>
            </a:extLst>
          </p:cNvPr>
          <p:cNvSpPr txBox="1"/>
          <p:nvPr/>
        </p:nvSpPr>
        <p:spPr>
          <a:xfrm>
            <a:off x="1196790" y="3588965"/>
            <a:ext cx="771525" cy="230832"/>
          </a:xfrm>
          <a:prstGeom prst="rect">
            <a:avLst/>
          </a:prstGeom>
          <a:noFill/>
          <a:ln>
            <a:solidFill>
              <a:schemeClr val="tx1"/>
            </a:solidFill>
          </a:ln>
        </p:spPr>
        <p:txBody>
          <a:bodyPr wrap="square" rtlCol="0">
            <a:spAutoFit/>
          </a:bodyPr>
          <a:lstStyle/>
          <a:p>
            <a:r>
              <a:rPr lang="en-US" sz="900" b="1" dirty="0">
                <a:solidFill>
                  <a:schemeClr val="tx1"/>
                </a:solidFill>
              </a:rPr>
              <a:t>Sponsor</a:t>
            </a:r>
            <a:endParaRPr lang="en-AU" sz="900" b="1" dirty="0">
              <a:solidFill>
                <a:schemeClr val="tx1"/>
              </a:solidFill>
            </a:endParaRPr>
          </a:p>
        </p:txBody>
      </p:sp>
      <p:sp>
        <p:nvSpPr>
          <p:cNvPr id="22" name="TextBox 21" descr="This box indicates that activities in this section are the responsibility of the Procurement function">
            <a:extLst>
              <a:ext uri="{FF2B5EF4-FFF2-40B4-BE49-F238E27FC236}">
                <a16:creationId xmlns:a16="http://schemas.microsoft.com/office/drawing/2014/main" id="{112D1A1B-247D-4A9C-B713-3FCF4575150E}"/>
              </a:ext>
            </a:extLst>
          </p:cNvPr>
          <p:cNvSpPr txBox="1"/>
          <p:nvPr/>
        </p:nvSpPr>
        <p:spPr>
          <a:xfrm>
            <a:off x="1218023" y="4489734"/>
            <a:ext cx="1200150" cy="230832"/>
          </a:xfrm>
          <a:prstGeom prst="rect">
            <a:avLst/>
          </a:prstGeom>
          <a:noFill/>
          <a:ln>
            <a:solidFill>
              <a:schemeClr val="tx1"/>
            </a:solidFill>
          </a:ln>
        </p:spPr>
        <p:txBody>
          <a:bodyPr wrap="square" rtlCol="0">
            <a:spAutoFit/>
          </a:bodyPr>
          <a:lstStyle/>
          <a:p>
            <a:r>
              <a:rPr lang="en-US" sz="900" b="1" dirty="0">
                <a:solidFill>
                  <a:schemeClr val="tx1"/>
                </a:solidFill>
              </a:rPr>
              <a:t>Procurement</a:t>
            </a:r>
            <a:endParaRPr lang="en-AU" sz="900" b="1" dirty="0">
              <a:solidFill>
                <a:schemeClr val="tx1"/>
              </a:solidFill>
            </a:endParaRPr>
          </a:p>
        </p:txBody>
      </p:sp>
      <p:cxnSp>
        <p:nvCxnSpPr>
          <p:cNvPr id="23" name="Connector: Elbow 22" descr="Connector to &quot;No&quot; response box">
            <a:extLst>
              <a:ext uri="{FF2B5EF4-FFF2-40B4-BE49-F238E27FC236}">
                <a16:creationId xmlns:a16="http://schemas.microsoft.com/office/drawing/2014/main" id="{389E5022-3D52-4F0A-AA6E-6EEA881EDF22}"/>
              </a:ext>
            </a:extLst>
          </p:cNvPr>
          <p:cNvCxnSpPr>
            <a:cxnSpLocks/>
          </p:cNvCxnSpPr>
          <p:nvPr/>
        </p:nvCxnSpPr>
        <p:spPr>
          <a:xfrm rot="16200000" flipH="1">
            <a:off x="2688972" y="2788309"/>
            <a:ext cx="232697" cy="238541"/>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5" name="Connector: Elbow 24" descr="Connector to &quot;Maybe&quot; response box">
            <a:extLst>
              <a:ext uri="{FF2B5EF4-FFF2-40B4-BE49-F238E27FC236}">
                <a16:creationId xmlns:a16="http://schemas.microsoft.com/office/drawing/2014/main" id="{36CF9366-6404-47C0-A981-E9ECA34B6986}"/>
              </a:ext>
            </a:extLst>
          </p:cNvPr>
          <p:cNvCxnSpPr>
            <a:cxnSpLocks/>
          </p:cNvCxnSpPr>
          <p:nvPr/>
        </p:nvCxnSpPr>
        <p:spPr>
          <a:xfrm rot="16200000" flipH="1">
            <a:off x="2251739" y="3225542"/>
            <a:ext cx="1107164" cy="238541"/>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8" name="Connector: Elbow 27" descr="Connector to &quot;Yes&quot; response box">
            <a:extLst>
              <a:ext uri="{FF2B5EF4-FFF2-40B4-BE49-F238E27FC236}">
                <a16:creationId xmlns:a16="http://schemas.microsoft.com/office/drawing/2014/main" id="{0C58A8A8-A6F3-4206-99A6-B0A621853943}"/>
              </a:ext>
            </a:extLst>
          </p:cNvPr>
          <p:cNvCxnSpPr>
            <a:cxnSpLocks/>
            <a:stCxn id="6" idx="3"/>
            <a:endCxn id="9" idx="0"/>
          </p:cNvCxnSpPr>
          <p:nvPr/>
        </p:nvCxnSpPr>
        <p:spPr>
          <a:xfrm>
            <a:off x="4790660" y="2635484"/>
            <a:ext cx="638590" cy="1866248"/>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1" name="Connector: Elbow 30" descr="Connector to &quot;Include applicable questions&quot; response box">
            <a:extLst>
              <a:ext uri="{FF2B5EF4-FFF2-40B4-BE49-F238E27FC236}">
                <a16:creationId xmlns:a16="http://schemas.microsoft.com/office/drawing/2014/main" id="{E1DB4E5C-28BF-49BB-9C0F-BD86F98BAE0C}"/>
              </a:ext>
            </a:extLst>
          </p:cNvPr>
          <p:cNvCxnSpPr>
            <a:cxnSpLocks/>
            <a:stCxn id="8" idx="3"/>
            <a:endCxn id="9" idx="0"/>
          </p:cNvCxnSpPr>
          <p:nvPr/>
        </p:nvCxnSpPr>
        <p:spPr>
          <a:xfrm>
            <a:off x="4969568" y="3096160"/>
            <a:ext cx="459682" cy="140557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34" name="Connector: Elbow 33" descr="Connector to &quot;Include applicable questions&quot; response box">
            <a:extLst>
              <a:ext uri="{FF2B5EF4-FFF2-40B4-BE49-F238E27FC236}">
                <a16:creationId xmlns:a16="http://schemas.microsoft.com/office/drawing/2014/main" id="{868990DA-2940-4FC4-8588-ADAC0B60B866}"/>
              </a:ext>
            </a:extLst>
          </p:cNvPr>
          <p:cNvCxnSpPr>
            <a:cxnSpLocks/>
            <a:stCxn id="7" idx="3"/>
            <a:endCxn id="9" idx="0"/>
          </p:cNvCxnSpPr>
          <p:nvPr/>
        </p:nvCxnSpPr>
        <p:spPr>
          <a:xfrm>
            <a:off x="4968906" y="3956736"/>
            <a:ext cx="460344" cy="544996"/>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6" name="Connector: Elbow 45" descr="Connector to &quot;No&quot; response box">
            <a:extLst>
              <a:ext uri="{FF2B5EF4-FFF2-40B4-BE49-F238E27FC236}">
                <a16:creationId xmlns:a16="http://schemas.microsoft.com/office/drawing/2014/main" id="{8FD97490-0A53-4079-B7B0-A72FD71257AA}"/>
              </a:ext>
            </a:extLst>
          </p:cNvPr>
          <p:cNvCxnSpPr>
            <a:cxnSpLocks/>
            <a:stCxn id="10" idx="3"/>
            <a:endCxn id="13" idx="1"/>
          </p:cNvCxnSpPr>
          <p:nvPr/>
        </p:nvCxnSpPr>
        <p:spPr>
          <a:xfrm>
            <a:off x="4790660" y="1166764"/>
            <a:ext cx="511867" cy="71095"/>
          </a:xfrm>
          <a:prstGeom prst="bentConnector3">
            <a:avLst>
              <a:gd name="adj1" fmla="val 50000"/>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72" name="Straight Connector 71" descr="Below this line activities are the responsibility of the Procurement function">
            <a:extLst>
              <a:ext uri="{FF2B5EF4-FFF2-40B4-BE49-F238E27FC236}">
                <a16:creationId xmlns:a16="http://schemas.microsoft.com/office/drawing/2014/main" id="{A9B35740-4A50-4E17-8B08-9BCD51933ED7}"/>
              </a:ext>
            </a:extLst>
          </p:cNvPr>
          <p:cNvCxnSpPr>
            <a:cxnSpLocks/>
          </p:cNvCxnSpPr>
          <p:nvPr/>
        </p:nvCxnSpPr>
        <p:spPr>
          <a:xfrm>
            <a:off x="1207937" y="4400550"/>
            <a:ext cx="66865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88" name="Straight Connector 87" descr="partition line. Below this line responsibilities for activity boxes fall with the Business. ">
            <a:extLst>
              <a:ext uri="{FF2B5EF4-FFF2-40B4-BE49-F238E27FC236}">
                <a16:creationId xmlns:a16="http://schemas.microsoft.com/office/drawing/2014/main" id="{FB3EDB36-23B8-4F9C-8349-A462AEE6782E}"/>
              </a:ext>
            </a:extLst>
          </p:cNvPr>
          <p:cNvCxnSpPr>
            <a:cxnSpLocks/>
          </p:cNvCxnSpPr>
          <p:nvPr/>
        </p:nvCxnSpPr>
        <p:spPr>
          <a:xfrm>
            <a:off x="1314450" y="861314"/>
            <a:ext cx="66865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9" name="Connector: Elbow 98" descr="Connector to &quot;Yes&quot; response box. Step 2.">
            <a:extLst>
              <a:ext uri="{FF2B5EF4-FFF2-40B4-BE49-F238E27FC236}">
                <a16:creationId xmlns:a16="http://schemas.microsoft.com/office/drawing/2014/main" id="{6F6E9387-6A04-46BF-A4B3-56C54858780D}"/>
              </a:ext>
            </a:extLst>
          </p:cNvPr>
          <p:cNvCxnSpPr>
            <a:cxnSpLocks/>
            <a:stCxn id="10" idx="2"/>
            <a:endCxn id="11" idx="0"/>
          </p:cNvCxnSpPr>
          <p:nvPr/>
        </p:nvCxnSpPr>
        <p:spPr>
          <a:xfrm rot="16200000" flipH="1">
            <a:off x="3292009" y="1459368"/>
            <a:ext cx="250996" cy="621"/>
          </a:xfrm>
          <a:prstGeom prst="bentConnector3">
            <a:avLst>
              <a:gd name="adj1" fmla="val 50000"/>
            </a:avLst>
          </a:prstGeom>
          <a:ln>
            <a:tailEnd type="stealth"/>
          </a:ln>
        </p:spPr>
        <p:style>
          <a:lnRef idx="1">
            <a:schemeClr val="accent1"/>
          </a:lnRef>
          <a:fillRef idx="0">
            <a:schemeClr val="accent1"/>
          </a:fillRef>
          <a:effectRef idx="0">
            <a:schemeClr val="accent1"/>
          </a:effectRef>
          <a:fontRef idx="minor">
            <a:schemeClr val="tx1"/>
          </a:fontRef>
        </p:style>
      </p:cxnSp>
      <p:grpSp>
        <p:nvGrpSpPr>
          <p:cNvPr id="60" name="Group 59" descr="Icon denoting that the Accessibility questions and evaluation methodology (Tool) should be referred to in step 3. ">
            <a:extLst>
              <a:ext uri="{FF2B5EF4-FFF2-40B4-BE49-F238E27FC236}">
                <a16:creationId xmlns:a16="http://schemas.microsoft.com/office/drawing/2014/main" id="{292F1118-F640-4C90-BB26-F75BC010FDDF}"/>
              </a:ext>
            </a:extLst>
          </p:cNvPr>
          <p:cNvGrpSpPr/>
          <p:nvPr/>
        </p:nvGrpSpPr>
        <p:grpSpPr>
          <a:xfrm>
            <a:off x="4682763" y="2151782"/>
            <a:ext cx="349152" cy="268196"/>
            <a:chOff x="563319" y="5642235"/>
            <a:chExt cx="238984" cy="276999"/>
          </a:xfrm>
        </p:grpSpPr>
        <p:grpSp>
          <p:nvGrpSpPr>
            <p:cNvPr id="61" name="Group 259">
              <a:extLst>
                <a:ext uri="{FF2B5EF4-FFF2-40B4-BE49-F238E27FC236}">
                  <a16:creationId xmlns:a16="http://schemas.microsoft.com/office/drawing/2014/main" id="{7971E1F1-3D9B-41B7-AE79-E8105BCC0547}"/>
                </a:ext>
              </a:extLst>
            </p:cNvPr>
            <p:cNvGrpSpPr>
              <a:grpSpLocks noChangeAspect="1"/>
            </p:cNvGrpSpPr>
            <p:nvPr/>
          </p:nvGrpSpPr>
          <p:grpSpPr bwMode="auto">
            <a:xfrm>
              <a:off x="594229" y="5642235"/>
              <a:ext cx="208074" cy="276999"/>
              <a:chOff x="5561" y="2997"/>
              <a:chExt cx="320" cy="426"/>
            </a:xfrm>
            <a:solidFill>
              <a:srgbClr val="004165"/>
            </a:solidFill>
          </p:grpSpPr>
          <p:sp>
            <p:nvSpPr>
              <p:cNvPr id="63" name="Freeform 260">
                <a:extLst>
                  <a:ext uri="{FF2B5EF4-FFF2-40B4-BE49-F238E27FC236}">
                    <a16:creationId xmlns:a16="http://schemas.microsoft.com/office/drawing/2014/main" id="{BE4B16F2-4DE5-4B0F-8E0F-1E04449E0402}"/>
                  </a:ext>
                </a:extLst>
              </p:cNvPr>
              <p:cNvSpPr>
                <a:spLocks noEditPoints="1"/>
              </p:cNvSpPr>
              <p:nvPr/>
            </p:nvSpPr>
            <p:spPr bwMode="auto">
              <a:xfrm>
                <a:off x="5614" y="2997"/>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102 w 180"/>
                  <a:gd name="T11" fmla="*/ 0 h 252"/>
                  <a:gd name="T12" fmla="*/ 106 w 180"/>
                  <a:gd name="T13" fmla="*/ 1 h 252"/>
                  <a:gd name="T14" fmla="*/ 178 w 180"/>
                  <a:gd name="T15" fmla="*/ 73 h 252"/>
                  <a:gd name="T16" fmla="*/ 180 w 180"/>
                  <a:gd name="T17" fmla="*/ 78 h 252"/>
                  <a:gd name="T18" fmla="*/ 180 w 180"/>
                  <a:gd name="T19" fmla="*/ 246 h 252"/>
                  <a:gd name="T20" fmla="*/ 174 w 180"/>
                  <a:gd name="T21" fmla="*/ 252 h 252"/>
                  <a:gd name="T22" fmla="*/ 12 w 180"/>
                  <a:gd name="T23" fmla="*/ 240 h 252"/>
                  <a:gd name="T24" fmla="*/ 168 w 180"/>
                  <a:gd name="T25" fmla="*/ 240 h 252"/>
                  <a:gd name="T26" fmla="*/ 168 w 180"/>
                  <a:gd name="T27" fmla="*/ 80 h 252"/>
                  <a:gd name="T28" fmla="*/ 100 w 180"/>
                  <a:gd name="T29" fmla="*/ 12 h 252"/>
                  <a:gd name="T30" fmla="*/ 12 w 180"/>
                  <a:gd name="T31" fmla="*/ 12 h 252"/>
                  <a:gd name="T32" fmla="*/ 12 w 180"/>
                  <a:gd name="T33"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102" y="0"/>
                      <a:pt x="102" y="0"/>
                      <a:pt x="102" y="0"/>
                    </a:cubicBezTo>
                    <a:cubicBezTo>
                      <a:pt x="104" y="0"/>
                      <a:pt x="105" y="0"/>
                      <a:pt x="106" y="1"/>
                    </a:cubicBezTo>
                    <a:cubicBezTo>
                      <a:pt x="178" y="73"/>
                      <a:pt x="178" y="73"/>
                      <a:pt x="178" y="73"/>
                    </a:cubicBezTo>
                    <a:cubicBezTo>
                      <a:pt x="180" y="75"/>
                      <a:pt x="180" y="76"/>
                      <a:pt x="180" y="78"/>
                    </a:cubicBezTo>
                    <a:cubicBezTo>
                      <a:pt x="180" y="246"/>
                      <a:pt x="180" y="246"/>
                      <a:pt x="180" y="246"/>
                    </a:cubicBezTo>
                    <a:cubicBezTo>
                      <a:pt x="180" y="249"/>
                      <a:pt x="178" y="252"/>
                      <a:pt x="174" y="252"/>
                    </a:cubicBezTo>
                    <a:close/>
                    <a:moveTo>
                      <a:pt x="12" y="240"/>
                    </a:moveTo>
                    <a:cubicBezTo>
                      <a:pt x="168" y="240"/>
                      <a:pt x="168" y="240"/>
                      <a:pt x="168" y="240"/>
                    </a:cubicBezTo>
                    <a:cubicBezTo>
                      <a:pt x="168" y="80"/>
                      <a:pt x="168" y="80"/>
                      <a:pt x="168" y="80"/>
                    </a:cubicBezTo>
                    <a:cubicBezTo>
                      <a:pt x="100" y="12"/>
                      <a:pt x="100" y="12"/>
                      <a:pt x="100" y="12"/>
                    </a:cubicBezTo>
                    <a:cubicBezTo>
                      <a:pt x="12" y="12"/>
                      <a:pt x="12" y="12"/>
                      <a:pt x="12" y="12"/>
                    </a:cubicBezTo>
                    <a:lnTo>
                      <a:pt x="12"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64" name="Freeform 261">
                <a:extLst>
                  <a:ext uri="{FF2B5EF4-FFF2-40B4-BE49-F238E27FC236}">
                    <a16:creationId xmlns:a16="http://schemas.microsoft.com/office/drawing/2014/main" id="{F37B60E3-7CDD-4346-929B-835EDA476C01}"/>
                  </a:ext>
                </a:extLst>
              </p:cNvPr>
              <p:cNvSpPr>
                <a:spLocks/>
              </p:cNvSpPr>
              <p:nvPr/>
            </p:nvSpPr>
            <p:spPr bwMode="auto">
              <a:xfrm>
                <a:off x="5757" y="2997"/>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65" name="Freeform 262">
                <a:extLst>
                  <a:ext uri="{FF2B5EF4-FFF2-40B4-BE49-F238E27FC236}">
                    <a16:creationId xmlns:a16="http://schemas.microsoft.com/office/drawing/2014/main" id="{B5B6ACD1-5C24-40F9-BA43-BF82EFF8CCE8}"/>
                  </a:ext>
                </a:extLst>
              </p:cNvPr>
              <p:cNvSpPr>
                <a:spLocks/>
              </p:cNvSpPr>
              <p:nvPr/>
            </p:nvSpPr>
            <p:spPr bwMode="auto">
              <a:xfrm>
                <a:off x="5561" y="3050"/>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42 w 180"/>
                  <a:gd name="T11" fmla="*/ 0 h 252"/>
                  <a:gd name="T12" fmla="*/ 48 w 180"/>
                  <a:gd name="T13" fmla="*/ 6 h 252"/>
                  <a:gd name="T14" fmla="*/ 42 w 180"/>
                  <a:gd name="T15" fmla="*/ 12 h 252"/>
                  <a:gd name="T16" fmla="*/ 12 w 180"/>
                  <a:gd name="T17" fmla="*/ 12 h 252"/>
                  <a:gd name="T18" fmla="*/ 12 w 180"/>
                  <a:gd name="T19" fmla="*/ 240 h 252"/>
                  <a:gd name="T20" fmla="*/ 168 w 180"/>
                  <a:gd name="T21" fmla="*/ 240 h 252"/>
                  <a:gd name="T22" fmla="*/ 168 w 180"/>
                  <a:gd name="T23" fmla="*/ 210 h 252"/>
                  <a:gd name="T24" fmla="*/ 174 w 180"/>
                  <a:gd name="T25" fmla="*/ 204 h 252"/>
                  <a:gd name="T26" fmla="*/ 180 w 180"/>
                  <a:gd name="T27" fmla="*/ 210 h 252"/>
                  <a:gd name="T28" fmla="*/ 180 w 180"/>
                  <a:gd name="T29" fmla="*/ 246 h 252"/>
                  <a:gd name="T30" fmla="*/ 174 w 180"/>
                  <a:gd name="T3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42" y="0"/>
                      <a:pt x="42" y="0"/>
                      <a:pt x="42" y="0"/>
                    </a:cubicBezTo>
                    <a:cubicBezTo>
                      <a:pt x="46" y="0"/>
                      <a:pt x="48" y="2"/>
                      <a:pt x="48" y="6"/>
                    </a:cubicBezTo>
                    <a:cubicBezTo>
                      <a:pt x="48" y="9"/>
                      <a:pt x="46" y="12"/>
                      <a:pt x="42" y="12"/>
                    </a:cubicBezTo>
                    <a:cubicBezTo>
                      <a:pt x="12" y="12"/>
                      <a:pt x="12" y="12"/>
                      <a:pt x="12" y="12"/>
                    </a:cubicBezTo>
                    <a:cubicBezTo>
                      <a:pt x="12" y="240"/>
                      <a:pt x="12" y="240"/>
                      <a:pt x="12" y="240"/>
                    </a:cubicBezTo>
                    <a:cubicBezTo>
                      <a:pt x="168" y="240"/>
                      <a:pt x="168" y="240"/>
                      <a:pt x="168" y="240"/>
                    </a:cubicBezTo>
                    <a:cubicBezTo>
                      <a:pt x="168" y="210"/>
                      <a:pt x="168" y="210"/>
                      <a:pt x="168" y="210"/>
                    </a:cubicBezTo>
                    <a:cubicBezTo>
                      <a:pt x="168" y="206"/>
                      <a:pt x="171" y="204"/>
                      <a:pt x="174" y="204"/>
                    </a:cubicBezTo>
                    <a:cubicBezTo>
                      <a:pt x="178" y="204"/>
                      <a:pt x="180" y="206"/>
                      <a:pt x="180" y="210"/>
                    </a:cubicBezTo>
                    <a:cubicBezTo>
                      <a:pt x="180" y="246"/>
                      <a:pt x="180" y="246"/>
                      <a:pt x="180" y="246"/>
                    </a:cubicBezTo>
                    <a:cubicBezTo>
                      <a:pt x="180" y="249"/>
                      <a:pt x="178" y="252"/>
                      <a:pt x="17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grpSp>
        <p:sp>
          <p:nvSpPr>
            <p:cNvPr id="62" name="TextBox 61">
              <a:extLst>
                <a:ext uri="{FF2B5EF4-FFF2-40B4-BE49-F238E27FC236}">
                  <a16:creationId xmlns:a16="http://schemas.microsoft.com/office/drawing/2014/main" id="{FB4FA769-020D-4050-BE5E-4CE7474203FC}"/>
                </a:ext>
              </a:extLst>
            </p:cNvPr>
            <p:cNvSpPr txBox="1"/>
            <p:nvPr/>
          </p:nvSpPr>
          <p:spPr>
            <a:xfrm>
              <a:off x="563319" y="5680356"/>
              <a:ext cx="238984" cy="226489"/>
            </a:xfrm>
            <a:prstGeom prst="rect">
              <a:avLst/>
            </a:prstGeom>
            <a:noFill/>
          </p:spPr>
          <p:txBody>
            <a:bodyPr wrap="square" lIns="123444" rIns="0" rtlCol="0">
              <a:spAutoFit/>
            </a:bodyPr>
            <a:lstStyle/>
            <a:p>
              <a:pPr algn="r" defTabSz="685800">
                <a:buClrTx/>
                <a:defRPr/>
              </a:pPr>
              <a:endParaRPr lang="en-US" sz="300" dirty="0">
                <a:solidFill>
                  <a:srgbClr val="004165"/>
                </a:solidFill>
                <a:latin typeface="Verdana Pro" panose="020B0604030504040204" pitchFamily="34" charset="0"/>
              </a:endParaRPr>
            </a:p>
            <a:p>
              <a:pPr defTabSz="685800">
                <a:buClrTx/>
                <a:defRPr/>
              </a:pPr>
              <a:r>
                <a:rPr lang="en-US" sz="525" dirty="0">
                  <a:solidFill>
                    <a:srgbClr val="004165"/>
                  </a:solidFill>
                  <a:latin typeface="Verdana Pro" panose="020B0604030504040204" pitchFamily="34" charset="0"/>
                </a:rPr>
                <a:t>Tool</a:t>
              </a:r>
              <a:endParaRPr lang="en-AU" sz="100" dirty="0">
                <a:solidFill>
                  <a:srgbClr val="004165"/>
                </a:solidFill>
                <a:latin typeface="Verdana Pro" panose="020B0604030504040204" pitchFamily="34" charset="0"/>
              </a:endParaRPr>
            </a:p>
          </p:txBody>
        </p:sp>
      </p:grpSp>
      <p:grpSp>
        <p:nvGrpSpPr>
          <p:cNvPr id="94" name="Group 93" descr="Icon denoting that the Accessibility questions and evaluation methodology (Tool) should be referred to in step 5. ">
            <a:extLst>
              <a:ext uri="{FF2B5EF4-FFF2-40B4-BE49-F238E27FC236}">
                <a16:creationId xmlns:a16="http://schemas.microsoft.com/office/drawing/2014/main" id="{60E4B492-757B-4CF6-92BB-2D42B85835AF}"/>
              </a:ext>
            </a:extLst>
          </p:cNvPr>
          <p:cNvGrpSpPr/>
          <p:nvPr/>
        </p:nvGrpSpPr>
        <p:grpSpPr>
          <a:xfrm>
            <a:off x="4879250" y="2776516"/>
            <a:ext cx="349152" cy="268196"/>
            <a:chOff x="563319" y="5642235"/>
            <a:chExt cx="238984" cy="276999"/>
          </a:xfrm>
        </p:grpSpPr>
        <p:grpSp>
          <p:nvGrpSpPr>
            <p:cNvPr id="95" name="Group 259">
              <a:extLst>
                <a:ext uri="{FF2B5EF4-FFF2-40B4-BE49-F238E27FC236}">
                  <a16:creationId xmlns:a16="http://schemas.microsoft.com/office/drawing/2014/main" id="{3A078C1A-80D8-42CE-A3EA-2B73A706CE8F}"/>
                </a:ext>
              </a:extLst>
            </p:cNvPr>
            <p:cNvGrpSpPr>
              <a:grpSpLocks noChangeAspect="1"/>
            </p:cNvGrpSpPr>
            <p:nvPr/>
          </p:nvGrpSpPr>
          <p:grpSpPr bwMode="auto">
            <a:xfrm>
              <a:off x="594229" y="5642235"/>
              <a:ext cx="208074" cy="276999"/>
              <a:chOff x="5561" y="2997"/>
              <a:chExt cx="320" cy="426"/>
            </a:xfrm>
            <a:solidFill>
              <a:srgbClr val="004165"/>
            </a:solidFill>
          </p:grpSpPr>
          <p:sp>
            <p:nvSpPr>
              <p:cNvPr id="97" name="Freeform 260">
                <a:extLst>
                  <a:ext uri="{FF2B5EF4-FFF2-40B4-BE49-F238E27FC236}">
                    <a16:creationId xmlns:a16="http://schemas.microsoft.com/office/drawing/2014/main" id="{B0E995C4-EA6F-4BA2-B0BC-CA464AFFEB7D}"/>
                  </a:ext>
                </a:extLst>
              </p:cNvPr>
              <p:cNvSpPr>
                <a:spLocks noEditPoints="1"/>
              </p:cNvSpPr>
              <p:nvPr/>
            </p:nvSpPr>
            <p:spPr bwMode="auto">
              <a:xfrm>
                <a:off x="5614" y="2997"/>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102 w 180"/>
                  <a:gd name="T11" fmla="*/ 0 h 252"/>
                  <a:gd name="T12" fmla="*/ 106 w 180"/>
                  <a:gd name="T13" fmla="*/ 1 h 252"/>
                  <a:gd name="T14" fmla="*/ 178 w 180"/>
                  <a:gd name="T15" fmla="*/ 73 h 252"/>
                  <a:gd name="T16" fmla="*/ 180 w 180"/>
                  <a:gd name="T17" fmla="*/ 78 h 252"/>
                  <a:gd name="T18" fmla="*/ 180 w 180"/>
                  <a:gd name="T19" fmla="*/ 246 h 252"/>
                  <a:gd name="T20" fmla="*/ 174 w 180"/>
                  <a:gd name="T21" fmla="*/ 252 h 252"/>
                  <a:gd name="T22" fmla="*/ 12 w 180"/>
                  <a:gd name="T23" fmla="*/ 240 h 252"/>
                  <a:gd name="T24" fmla="*/ 168 w 180"/>
                  <a:gd name="T25" fmla="*/ 240 h 252"/>
                  <a:gd name="T26" fmla="*/ 168 w 180"/>
                  <a:gd name="T27" fmla="*/ 80 h 252"/>
                  <a:gd name="T28" fmla="*/ 100 w 180"/>
                  <a:gd name="T29" fmla="*/ 12 h 252"/>
                  <a:gd name="T30" fmla="*/ 12 w 180"/>
                  <a:gd name="T31" fmla="*/ 12 h 252"/>
                  <a:gd name="T32" fmla="*/ 12 w 180"/>
                  <a:gd name="T33"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102" y="0"/>
                      <a:pt x="102" y="0"/>
                      <a:pt x="102" y="0"/>
                    </a:cubicBezTo>
                    <a:cubicBezTo>
                      <a:pt x="104" y="0"/>
                      <a:pt x="105" y="0"/>
                      <a:pt x="106" y="1"/>
                    </a:cubicBezTo>
                    <a:cubicBezTo>
                      <a:pt x="178" y="73"/>
                      <a:pt x="178" y="73"/>
                      <a:pt x="178" y="73"/>
                    </a:cubicBezTo>
                    <a:cubicBezTo>
                      <a:pt x="180" y="75"/>
                      <a:pt x="180" y="76"/>
                      <a:pt x="180" y="78"/>
                    </a:cubicBezTo>
                    <a:cubicBezTo>
                      <a:pt x="180" y="246"/>
                      <a:pt x="180" y="246"/>
                      <a:pt x="180" y="246"/>
                    </a:cubicBezTo>
                    <a:cubicBezTo>
                      <a:pt x="180" y="249"/>
                      <a:pt x="178" y="252"/>
                      <a:pt x="174" y="252"/>
                    </a:cubicBezTo>
                    <a:close/>
                    <a:moveTo>
                      <a:pt x="12" y="240"/>
                    </a:moveTo>
                    <a:cubicBezTo>
                      <a:pt x="168" y="240"/>
                      <a:pt x="168" y="240"/>
                      <a:pt x="168" y="240"/>
                    </a:cubicBezTo>
                    <a:cubicBezTo>
                      <a:pt x="168" y="80"/>
                      <a:pt x="168" y="80"/>
                      <a:pt x="168" y="80"/>
                    </a:cubicBezTo>
                    <a:cubicBezTo>
                      <a:pt x="100" y="12"/>
                      <a:pt x="100" y="12"/>
                      <a:pt x="100" y="12"/>
                    </a:cubicBezTo>
                    <a:cubicBezTo>
                      <a:pt x="12" y="12"/>
                      <a:pt x="12" y="12"/>
                      <a:pt x="12" y="12"/>
                    </a:cubicBezTo>
                    <a:lnTo>
                      <a:pt x="12"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98" name="Freeform 261">
                <a:extLst>
                  <a:ext uri="{FF2B5EF4-FFF2-40B4-BE49-F238E27FC236}">
                    <a16:creationId xmlns:a16="http://schemas.microsoft.com/office/drawing/2014/main" id="{0DD9C5AD-BAA5-4BE1-8747-7212B6179CC1}"/>
                  </a:ext>
                </a:extLst>
              </p:cNvPr>
              <p:cNvSpPr>
                <a:spLocks/>
              </p:cNvSpPr>
              <p:nvPr/>
            </p:nvSpPr>
            <p:spPr bwMode="auto">
              <a:xfrm>
                <a:off x="5757" y="2997"/>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100" name="Freeform 262">
                <a:extLst>
                  <a:ext uri="{FF2B5EF4-FFF2-40B4-BE49-F238E27FC236}">
                    <a16:creationId xmlns:a16="http://schemas.microsoft.com/office/drawing/2014/main" id="{6E2CD42E-8BF8-4D7A-8117-DF25B7687B04}"/>
                  </a:ext>
                </a:extLst>
              </p:cNvPr>
              <p:cNvSpPr>
                <a:spLocks/>
              </p:cNvSpPr>
              <p:nvPr/>
            </p:nvSpPr>
            <p:spPr bwMode="auto">
              <a:xfrm>
                <a:off x="5561" y="3050"/>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42 w 180"/>
                  <a:gd name="T11" fmla="*/ 0 h 252"/>
                  <a:gd name="T12" fmla="*/ 48 w 180"/>
                  <a:gd name="T13" fmla="*/ 6 h 252"/>
                  <a:gd name="T14" fmla="*/ 42 w 180"/>
                  <a:gd name="T15" fmla="*/ 12 h 252"/>
                  <a:gd name="T16" fmla="*/ 12 w 180"/>
                  <a:gd name="T17" fmla="*/ 12 h 252"/>
                  <a:gd name="T18" fmla="*/ 12 w 180"/>
                  <a:gd name="T19" fmla="*/ 240 h 252"/>
                  <a:gd name="T20" fmla="*/ 168 w 180"/>
                  <a:gd name="T21" fmla="*/ 240 h 252"/>
                  <a:gd name="T22" fmla="*/ 168 w 180"/>
                  <a:gd name="T23" fmla="*/ 210 h 252"/>
                  <a:gd name="T24" fmla="*/ 174 w 180"/>
                  <a:gd name="T25" fmla="*/ 204 h 252"/>
                  <a:gd name="T26" fmla="*/ 180 w 180"/>
                  <a:gd name="T27" fmla="*/ 210 h 252"/>
                  <a:gd name="T28" fmla="*/ 180 w 180"/>
                  <a:gd name="T29" fmla="*/ 246 h 252"/>
                  <a:gd name="T30" fmla="*/ 174 w 180"/>
                  <a:gd name="T3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42" y="0"/>
                      <a:pt x="42" y="0"/>
                      <a:pt x="42" y="0"/>
                    </a:cubicBezTo>
                    <a:cubicBezTo>
                      <a:pt x="46" y="0"/>
                      <a:pt x="48" y="2"/>
                      <a:pt x="48" y="6"/>
                    </a:cubicBezTo>
                    <a:cubicBezTo>
                      <a:pt x="48" y="9"/>
                      <a:pt x="46" y="12"/>
                      <a:pt x="42" y="12"/>
                    </a:cubicBezTo>
                    <a:cubicBezTo>
                      <a:pt x="12" y="12"/>
                      <a:pt x="12" y="12"/>
                      <a:pt x="12" y="12"/>
                    </a:cubicBezTo>
                    <a:cubicBezTo>
                      <a:pt x="12" y="240"/>
                      <a:pt x="12" y="240"/>
                      <a:pt x="12" y="240"/>
                    </a:cubicBezTo>
                    <a:cubicBezTo>
                      <a:pt x="168" y="240"/>
                      <a:pt x="168" y="240"/>
                      <a:pt x="168" y="240"/>
                    </a:cubicBezTo>
                    <a:cubicBezTo>
                      <a:pt x="168" y="210"/>
                      <a:pt x="168" y="210"/>
                      <a:pt x="168" y="210"/>
                    </a:cubicBezTo>
                    <a:cubicBezTo>
                      <a:pt x="168" y="206"/>
                      <a:pt x="171" y="204"/>
                      <a:pt x="174" y="204"/>
                    </a:cubicBezTo>
                    <a:cubicBezTo>
                      <a:pt x="178" y="204"/>
                      <a:pt x="180" y="206"/>
                      <a:pt x="180" y="210"/>
                    </a:cubicBezTo>
                    <a:cubicBezTo>
                      <a:pt x="180" y="246"/>
                      <a:pt x="180" y="246"/>
                      <a:pt x="180" y="246"/>
                    </a:cubicBezTo>
                    <a:cubicBezTo>
                      <a:pt x="180" y="249"/>
                      <a:pt x="178" y="252"/>
                      <a:pt x="17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grpSp>
        <p:sp>
          <p:nvSpPr>
            <p:cNvPr id="96" name="TextBox 95">
              <a:extLst>
                <a:ext uri="{FF2B5EF4-FFF2-40B4-BE49-F238E27FC236}">
                  <a16:creationId xmlns:a16="http://schemas.microsoft.com/office/drawing/2014/main" id="{366F8750-7ED8-459C-AEE5-2C10D5BC1504}"/>
                </a:ext>
              </a:extLst>
            </p:cNvPr>
            <p:cNvSpPr txBox="1"/>
            <p:nvPr/>
          </p:nvSpPr>
          <p:spPr>
            <a:xfrm>
              <a:off x="563319" y="5680356"/>
              <a:ext cx="238984" cy="226489"/>
            </a:xfrm>
            <a:prstGeom prst="rect">
              <a:avLst/>
            </a:prstGeom>
            <a:noFill/>
          </p:spPr>
          <p:txBody>
            <a:bodyPr wrap="square" lIns="123444" rIns="0" rtlCol="0">
              <a:spAutoFit/>
            </a:bodyPr>
            <a:lstStyle/>
            <a:p>
              <a:pPr algn="r" defTabSz="685800">
                <a:buClrTx/>
                <a:defRPr/>
              </a:pPr>
              <a:endParaRPr lang="en-US" sz="300" dirty="0">
                <a:solidFill>
                  <a:srgbClr val="004165"/>
                </a:solidFill>
                <a:latin typeface="Verdana Pro" panose="020B0604030504040204" pitchFamily="34" charset="0"/>
              </a:endParaRPr>
            </a:p>
            <a:p>
              <a:pPr defTabSz="685800">
                <a:buClrTx/>
                <a:defRPr/>
              </a:pPr>
              <a:r>
                <a:rPr lang="en-US" sz="525" dirty="0">
                  <a:solidFill>
                    <a:srgbClr val="004165"/>
                  </a:solidFill>
                  <a:latin typeface="Verdana Pro" panose="020B0604030504040204" pitchFamily="34" charset="0"/>
                </a:rPr>
                <a:t>Tool</a:t>
              </a:r>
              <a:endParaRPr lang="en-AU" sz="100" dirty="0">
                <a:solidFill>
                  <a:srgbClr val="004165"/>
                </a:solidFill>
                <a:latin typeface="Verdana Pro" panose="020B0604030504040204" pitchFamily="34" charset="0"/>
              </a:endParaRPr>
            </a:p>
          </p:txBody>
        </p:sp>
      </p:grpSp>
      <p:grpSp>
        <p:nvGrpSpPr>
          <p:cNvPr id="107" name="Group 106" descr="Icon denoting that the Accessibility Policy (Policy) should be referred to in step 5.b. ">
            <a:extLst>
              <a:ext uri="{FF2B5EF4-FFF2-40B4-BE49-F238E27FC236}">
                <a16:creationId xmlns:a16="http://schemas.microsoft.com/office/drawing/2014/main" id="{976996C3-1CB9-42FA-B23C-D1852A5001A7}"/>
              </a:ext>
            </a:extLst>
          </p:cNvPr>
          <p:cNvGrpSpPr/>
          <p:nvPr/>
        </p:nvGrpSpPr>
        <p:grpSpPr>
          <a:xfrm>
            <a:off x="4875383" y="4002341"/>
            <a:ext cx="349152" cy="268196"/>
            <a:chOff x="563319" y="5642235"/>
            <a:chExt cx="238984" cy="276999"/>
          </a:xfrm>
        </p:grpSpPr>
        <p:grpSp>
          <p:nvGrpSpPr>
            <p:cNvPr id="108" name="Group 259">
              <a:extLst>
                <a:ext uri="{FF2B5EF4-FFF2-40B4-BE49-F238E27FC236}">
                  <a16:creationId xmlns:a16="http://schemas.microsoft.com/office/drawing/2014/main" id="{4826221C-18AC-4212-93F2-984170245CC5}"/>
                </a:ext>
              </a:extLst>
            </p:cNvPr>
            <p:cNvGrpSpPr>
              <a:grpSpLocks noChangeAspect="1"/>
            </p:cNvGrpSpPr>
            <p:nvPr/>
          </p:nvGrpSpPr>
          <p:grpSpPr bwMode="auto">
            <a:xfrm>
              <a:off x="594229" y="5642235"/>
              <a:ext cx="208074" cy="276999"/>
              <a:chOff x="5561" y="2997"/>
              <a:chExt cx="320" cy="426"/>
            </a:xfrm>
            <a:solidFill>
              <a:srgbClr val="004165"/>
            </a:solidFill>
          </p:grpSpPr>
          <p:sp>
            <p:nvSpPr>
              <p:cNvPr id="110" name="Freeform 260">
                <a:extLst>
                  <a:ext uri="{FF2B5EF4-FFF2-40B4-BE49-F238E27FC236}">
                    <a16:creationId xmlns:a16="http://schemas.microsoft.com/office/drawing/2014/main" id="{4B04E19B-EA5C-4FF4-B66A-CAD0A557D030}"/>
                  </a:ext>
                </a:extLst>
              </p:cNvPr>
              <p:cNvSpPr>
                <a:spLocks noEditPoints="1"/>
              </p:cNvSpPr>
              <p:nvPr/>
            </p:nvSpPr>
            <p:spPr bwMode="auto">
              <a:xfrm>
                <a:off x="5614" y="2997"/>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102 w 180"/>
                  <a:gd name="T11" fmla="*/ 0 h 252"/>
                  <a:gd name="T12" fmla="*/ 106 w 180"/>
                  <a:gd name="T13" fmla="*/ 1 h 252"/>
                  <a:gd name="T14" fmla="*/ 178 w 180"/>
                  <a:gd name="T15" fmla="*/ 73 h 252"/>
                  <a:gd name="T16" fmla="*/ 180 w 180"/>
                  <a:gd name="T17" fmla="*/ 78 h 252"/>
                  <a:gd name="T18" fmla="*/ 180 w 180"/>
                  <a:gd name="T19" fmla="*/ 246 h 252"/>
                  <a:gd name="T20" fmla="*/ 174 w 180"/>
                  <a:gd name="T21" fmla="*/ 252 h 252"/>
                  <a:gd name="T22" fmla="*/ 12 w 180"/>
                  <a:gd name="T23" fmla="*/ 240 h 252"/>
                  <a:gd name="T24" fmla="*/ 168 w 180"/>
                  <a:gd name="T25" fmla="*/ 240 h 252"/>
                  <a:gd name="T26" fmla="*/ 168 w 180"/>
                  <a:gd name="T27" fmla="*/ 80 h 252"/>
                  <a:gd name="T28" fmla="*/ 100 w 180"/>
                  <a:gd name="T29" fmla="*/ 12 h 252"/>
                  <a:gd name="T30" fmla="*/ 12 w 180"/>
                  <a:gd name="T31" fmla="*/ 12 h 252"/>
                  <a:gd name="T32" fmla="*/ 12 w 180"/>
                  <a:gd name="T33"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102" y="0"/>
                      <a:pt x="102" y="0"/>
                      <a:pt x="102" y="0"/>
                    </a:cubicBezTo>
                    <a:cubicBezTo>
                      <a:pt x="104" y="0"/>
                      <a:pt x="105" y="0"/>
                      <a:pt x="106" y="1"/>
                    </a:cubicBezTo>
                    <a:cubicBezTo>
                      <a:pt x="178" y="73"/>
                      <a:pt x="178" y="73"/>
                      <a:pt x="178" y="73"/>
                    </a:cubicBezTo>
                    <a:cubicBezTo>
                      <a:pt x="180" y="75"/>
                      <a:pt x="180" y="76"/>
                      <a:pt x="180" y="78"/>
                    </a:cubicBezTo>
                    <a:cubicBezTo>
                      <a:pt x="180" y="246"/>
                      <a:pt x="180" y="246"/>
                      <a:pt x="180" y="246"/>
                    </a:cubicBezTo>
                    <a:cubicBezTo>
                      <a:pt x="180" y="249"/>
                      <a:pt x="178" y="252"/>
                      <a:pt x="174" y="252"/>
                    </a:cubicBezTo>
                    <a:close/>
                    <a:moveTo>
                      <a:pt x="12" y="240"/>
                    </a:moveTo>
                    <a:cubicBezTo>
                      <a:pt x="168" y="240"/>
                      <a:pt x="168" y="240"/>
                      <a:pt x="168" y="240"/>
                    </a:cubicBezTo>
                    <a:cubicBezTo>
                      <a:pt x="168" y="80"/>
                      <a:pt x="168" y="80"/>
                      <a:pt x="168" y="80"/>
                    </a:cubicBezTo>
                    <a:cubicBezTo>
                      <a:pt x="100" y="12"/>
                      <a:pt x="100" y="12"/>
                      <a:pt x="100" y="12"/>
                    </a:cubicBezTo>
                    <a:cubicBezTo>
                      <a:pt x="12" y="12"/>
                      <a:pt x="12" y="12"/>
                      <a:pt x="12" y="12"/>
                    </a:cubicBezTo>
                    <a:lnTo>
                      <a:pt x="12"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111" name="Freeform 261">
                <a:extLst>
                  <a:ext uri="{FF2B5EF4-FFF2-40B4-BE49-F238E27FC236}">
                    <a16:creationId xmlns:a16="http://schemas.microsoft.com/office/drawing/2014/main" id="{55E0A961-E49D-47BE-A88F-0D29F706A7F6}"/>
                  </a:ext>
                </a:extLst>
              </p:cNvPr>
              <p:cNvSpPr>
                <a:spLocks/>
              </p:cNvSpPr>
              <p:nvPr/>
            </p:nvSpPr>
            <p:spPr bwMode="auto">
              <a:xfrm>
                <a:off x="5757" y="2997"/>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112" name="Freeform 262">
                <a:extLst>
                  <a:ext uri="{FF2B5EF4-FFF2-40B4-BE49-F238E27FC236}">
                    <a16:creationId xmlns:a16="http://schemas.microsoft.com/office/drawing/2014/main" id="{08EC78D0-1F03-43FE-B1CF-B3E1D3BDE52D}"/>
                  </a:ext>
                </a:extLst>
              </p:cNvPr>
              <p:cNvSpPr>
                <a:spLocks/>
              </p:cNvSpPr>
              <p:nvPr/>
            </p:nvSpPr>
            <p:spPr bwMode="auto">
              <a:xfrm>
                <a:off x="5561" y="3050"/>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42 w 180"/>
                  <a:gd name="T11" fmla="*/ 0 h 252"/>
                  <a:gd name="T12" fmla="*/ 48 w 180"/>
                  <a:gd name="T13" fmla="*/ 6 h 252"/>
                  <a:gd name="T14" fmla="*/ 42 w 180"/>
                  <a:gd name="T15" fmla="*/ 12 h 252"/>
                  <a:gd name="T16" fmla="*/ 12 w 180"/>
                  <a:gd name="T17" fmla="*/ 12 h 252"/>
                  <a:gd name="T18" fmla="*/ 12 w 180"/>
                  <a:gd name="T19" fmla="*/ 240 h 252"/>
                  <a:gd name="T20" fmla="*/ 168 w 180"/>
                  <a:gd name="T21" fmla="*/ 240 h 252"/>
                  <a:gd name="T22" fmla="*/ 168 w 180"/>
                  <a:gd name="T23" fmla="*/ 210 h 252"/>
                  <a:gd name="T24" fmla="*/ 174 w 180"/>
                  <a:gd name="T25" fmla="*/ 204 h 252"/>
                  <a:gd name="T26" fmla="*/ 180 w 180"/>
                  <a:gd name="T27" fmla="*/ 210 h 252"/>
                  <a:gd name="T28" fmla="*/ 180 w 180"/>
                  <a:gd name="T29" fmla="*/ 246 h 252"/>
                  <a:gd name="T30" fmla="*/ 174 w 180"/>
                  <a:gd name="T3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42" y="0"/>
                      <a:pt x="42" y="0"/>
                      <a:pt x="42" y="0"/>
                    </a:cubicBezTo>
                    <a:cubicBezTo>
                      <a:pt x="46" y="0"/>
                      <a:pt x="48" y="2"/>
                      <a:pt x="48" y="6"/>
                    </a:cubicBezTo>
                    <a:cubicBezTo>
                      <a:pt x="48" y="9"/>
                      <a:pt x="46" y="12"/>
                      <a:pt x="42" y="12"/>
                    </a:cubicBezTo>
                    <a:cubicBezTo>
                      <a:pt x="12" y="12"/>
                      <a:pt x="12" y="12"/>
                      <a:pt x="12" y="12"/>
                    </a:cubicBezTo>
                    <a:cubicBezTo>
                      <a:pt x="12" y="240"/>
                      <a:pt x="12" y="240"/>
                      <a:pt x="12" y="240"/>
                    </a:cubicBezTo>
                    <a:cubicBezTo>
                      <a:pt x="168" y="240"/>
                      <a:pt x="168" y="240"/>
                      <a:pt x="168" y="240"/>
                    </a:cubicBezTo>
                    <a:cubicBezTo>
                      <a:pt x="168" y="210"/>
                      <a:pt x="168" y="210"/>
                      <a:pt x="168" y="210"/>
                    </a:cubicBezTo>
                    <a:cubicBezTo>
                      <a:pt x="168" y="206"/>
                      <a:pt x="171" y="204"/>
                      <a:pt x="174" y="204"/>
                    </a:cubicBezTo>
                    <a:cubicBezTo>
                      <a:pt x="178" y="204"/>
                      <a:pt x="180" y="206"/>
                      <a:pt x="180" y="210"/>
                    </a:cubicBezTo>
                    <a:cubicBezTo>
                      <a:pt x="180" y="246"/>
                      <a:pt x="180" y="246"/>
                      <a:pt x="180" y="246"/>
                    </a:cubicBezTo>
                    <a:cubicBezTo>
                      <a:pt x="180" y="249"/>
                      <a:pt x="178" y="252"/>
                      <a:pt x="17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grpSp>
        <p:sp>
          <p:nvSpPr>
            <p:cNvPr id="109" name="TextBox 108">
              <a:extLst>
                <a:ext uri="{FF2B5EF4-FFF2-40B4-BE49-F238E27FC236}">
                  <a16:creationId xmlns:a16="http://schemas.microsoft.com/office/drawing/2014/main" id="{91C1B99F-D0DA-4ABE-AACB-15232EE4ED6D}"/>
                </a:ext>
              </a:extLst>
            </p:cNvPr>
            <p:cNvSpPr txBox="1"/>
            <p:nvPr/>
          </p:nvSpPr>
          <p:spPr>
            <a:xfrm>
              <a:off x="563319" y="5680356"/>
              <a:ext cx="238984" cy="226489"/>
            </a:xfrm>
            <a:prstGeom prst="rect">
              <a:avLst/>
            </a:prstGeom>
            <a:noFill/>
          </p:spPr>
          <p:txBody>
            <a:bodyPr wrap="square" lIns="123444" rIns="0" rtlCol="0">
              <a:spAutoFit/>
            </a:bodyPr>
            <a:lstStyle/>
            <a:p>
              <a:pPr algn="r" defTabSz="685800">
                <a:buClrTx/>
                <a:defRPr/>
              </a:pPr>
              <a:endParaRPr lang="en-US" sz="300" dirty="0">
                <a:solidFill>
                  <a:srgbClr val="004165"/>
                </a:solidFill>
                <a:latin typeface="Verdana Pro" panose="020B0604030504040204" pitchFamily="34" charset="0"/>
              </a:endParaRPr>
            </a:p>
            <a:p>
              <a:pPr defTabSz="685800">
                <a:buClrTx/>
                <a:defRPr/>
              </a:pPr>
              <a:r>
                <a:rPr lang="en-US" sz="525" dirty="0">
                  <a:solidFill>
                    <a:srgbClr val="004165"/>
                  </a:solidFill>
                  <a:latin typeface="Verdana Pro" panose="020B0604030504040204" pitchFamily="34" charset="0"/>
                </a:rPr>
                <a:t>Policy</a:t>
              </a:r>
              <a:endParaRPr lang="en-AU" sz="100" dirty="0">
                <a:solidFill>
                  <a:srgbClr val="004165"/>
                </a:solidFill>
                <a:latin typeface="Verdana Pro" panose="020B0604030504040204" pitchFamily="34" charset="0"/>
              </a:endParaRPr>
            </a:p>
          </p:txBody>
        </p:sp>
      </p:grpSp>
      <p:sp>
        <p:nvSpPr>
          <p:cNvPr id="54" name="Title 1">
            <a:extLst>
              <a:ext uri="{FF2B5EF4-FFF2-40B4-BE49-F238E27FC236}">
                <a16:creationId xmlns:a16="http://schemas.microsoft.com/office/drawing/2014/main" id="{62B397CD-7DB0-4030-BE33-E6A35DB62D64}"/>
              </a:ext>
            </a:extLst>
          </p:cNvPr>
          <p:cNvSpPr txBox="1">
            <a:spLocks/>
          </p:cNvSpPr>
          <p:nvPr/>
        </p:nvSpPr>
        <p:spPr>
          <a:xfrm>
            <a:off x="1485900" y="176663"/>
            <a:ext cx="6172200" cy="308372"/>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1200" b="1" dirty="0"/>
              <a:t>Direct Negotiations/ Contract Renewals</a:t>
            </a:r>
            <a:endParaRPr lang="en-AU" sz="900" dirty="0"/>
          </a:p>
          <a:p>
            <a:r>
              <a:rPr lang="en-AU" sz="1200" b="1" dirty="0"/>
              <a:t>1. Pre supplier notification</a:t>
            </a:r>
          </a:p>
        </p:txBody>
      </p:sp>
      <p:sp>
        <p:nvSpPr>
          <p:cNvPr id="2" name="Slide Number Placeholder 1">
            <a:extLst>
              <a:ext uri="{FF2B5EF4-FFF2-40B4-BE49-F238E27FC236}">
                <a16:creationId xmlns:a16="http://schemas.microsoft.com/office/drawing/2014/main" id="{29ABA95A-D6A7-56C6-30EF-FC1BAE8B111B}"/>
              </a:ext>
            </a:extLst>
          </p:cNvPr>
          <p:cNvSpPr>
            <a:spLocks noGrp="1"/>
          </p:cNvSpPr>
          <p:nvPr>
            <p:ph type="sldNum" sz="quarter" idx="12"/>
          </p:nvPr>
        </p:nvSpPr>
        <p:spPr>
          <a:xfrm>
            <a:off x="6264736" y="4797620"/>
            <a:ext cx="1600200" cy="273844"/>
          </a:xfrm>
        </p:spPr>
        <p:txBody>
          <a:bodyPr>
            <a:normAutofit fontScale="70000" lnSpcReduction="20000"/>
          </a:bodyPr>
          <a:lstStyle/>
          <a:p>
            <a:fld id="{31C689D0-C062-4C02-BF43-EF47B8FCCFEE}" type="slidenum">
              <a:rPr lang="en-AU" smtClean="0"/>
              <a:t>20</a:t>
            </a:fld>
            <a:endParaRPr lang="en-AU" dirty="0"/>
          </a:p>
        </p:txBody>
      </p:sp>
      <p:grpSp>
        <p:nvGrpSpPr>
          <p:cNvPr id="59" name="Group 58" descr="Icon denoting that the Accessibility questions and evaluation methodology (Tool) should be referred to in step 3. ">
            <a:extLst>
              <a:ext uri="{FF2B5EF4-FFF2-40B4-BE49-F238E27FC236}">
                <a16:creationId xmlns:a16="http://schemas.microsoft.com/office/drawing/2014/main" id="{349E811E-B5B7-A4B8-43E9-1B4309656B44}"/>
              </a:ext>
            </a:extLst>
          </p:cNvPr>
          <p:cNvGrpSpPr/>
          <p:nvPr/>
        </p:nvGrpSpPr>
        <p:grpSpPr>
          <a:xfrm>
            <a:off x="6740574" y="4832739"/>
            <a:ext cx="349152" cy="268196"/>
            <a:chOff x="563319" y="5642235"/>
            <a:chExt cx="238984" cy="276999"/>
          </a:xfrm>
        </p:grpSpPr>
        <p:grpSp>
          <p:nvGrpSpPr>
            <p:cNvPr id="66" name="Group 259">
              <a:extLst>
                <a:ext uri="{FF2B5EF4-FFF2-40B4-BE49-F238E27FC236}">
                  <a16:creationId xmlns:a16="http://schemas.microsoft.com/office/drawing/2014/main" id="{F439739F-E7C7-C17D-61DD-4EB4DC51984E}"/>
                </a:ext>
              </a:extLst>
            </p:cNvPr>
            <p:cNvGrpSpPr>
              <a:grpSpLocks noChangeAspect="1"/>
            </p:cNvGrpSpPr>
            <p:nvPr/>
          </p:nvGrpSpPr>
          <p:grpSpPr bwMode="auto">
            <a:xfrm>
              <a:off x="594229" y="5642235"/>
              <a:ext cx="208074" cy="276999"/>
              <a:chOff x="5561" y="2997"/>
              <a:chExt cx="320" cy="426"/>
            </a:xfrm>
            <a:solidFill>
              <a:srgbClr val="004165"/>
            </a:solidFill>
          </p:grpSpPr>
          <p:sp>
            <p:nvSpPr>
              <p:cNvPr id="69" name="Freeform 260">
                <a:extLst>
                  <a:ext uri="{FF2B5EF4-FFF2-40B4-BE49-F238E27FC236}">
                    <a16:creationId xmlns:a16="http://schemas.microsoft.com/office/drawing/2014/main" id="{FFF96A30-0FB5-D8F5-4E5A-AE7E7338FE44}"/>
                  </a:ext>
                </a:extLst>
              </p:cNvPr>
              <p:cNvSpPr>
                <a:spLocks noEditPoints="1"/>
              </p:cNvSpPr>
              <p:nvPr/>
            </p:nvSpPr>
            <p:spPr bwMode="auto">
              <a:xfrm>
                <a:off x="5614" y="2997"/>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102 w 180"/>
                  <a:gd name="T11" fmla="*/ 0 h 252"/>
                  <a:gd name="T12" fmla="*/ 106 w 180"/>
                  <a:gd name="T13" fmla="*/ 1 h 252"/>
                  <a:gd name="T14" fmla="*/ 178 w 180"/>
                  <a:gd name="T15" fmla="*/ 73 h 252"/>
                  <a:gd name="T16" fmla="*/ 180 w 180"/>
                  <a:gd name="T17" fmla="*/ 78 h 252"/>
                  <a:gd name="T18" fmla="*/ 180 w 180"/>
                  <a:gd name="T19" fmla="*/ 246 h 252"/>
                  <a:gd name="T20" fmla="*/ 174 w 180"/>
                  <a:gd name="T21" fmla="*/ 252 h 252"/>
                  <a:gd name="T22" fmla="*/ 12 w 180"/>
                  <a:gd name="T23" fmla="*/ 240 h 252"/>
                  <a:gd name="T24" fmla="*/ 168 w 180"/>
                  <a:gd name="T25" fmla="*/ 240 h 252"/>
                  <a:gd name="T26" fmla="*/ 168 w 180"/>
                  <a:gd name="T27" fmla="*/ 80 h 252"/>
                  <a:gd name="T28" fmla="*/ 100 w 180"/>
                  <a:gd name="T29" fmla="*/ 12 h 252"/>
                  <a:gd name="T30" fmla="*/ 12 w 180"/>
                  <a:gd name="T31" fmla="*/ 12 h 252"/>
                  <a:gd name="T32" fmla="*/ 12 w 180"/>
                  <a:gd name="T33"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102" y="0"/>
                      <a:pt x="102" y="0"/>
                      <a:pt x="102" y="0"/>
                    </a:cubicBezTo>
                    <a:cubicBezTo>
                      <a:pt x="104" y="0"/>
                      <a:pt x="105" y="0"/>
                      <a:pt x="106" y="1"/>
                    </a:cubicBezTo>
                    <a:cubicBezTo>
                      <a:pt x="178" y="73"/>
                      <a:pt x="178" y="73"/>
                      <a:pt x="178" y="73"/>
                    </a:cubicBezTo>
                    <a:cubicBezTo>
                      <a:pt x="180" y="75"/>
                      <a:pt x="180" y="76"/>
                      <a:pt x="180" y="78"/>
                    </a:cubicBezTo>
                    <a:cubicBezTo>
                      <a:pt x="180" y="246"/>
                      <a:pt x="180" y="246"/>
                      <a:pt x="180" y="246"/>
                    </a:cubicBezTo>
                    <a:cubicBezTo>
                      <a:pt x="180" y="249"/>
                      <a:pt x="178" y="252"/>
                      <a:pt x="174" y="252"/>
                    </a:cubicBezTo>
                    <a:close/>
                    <a:moveTo>
                      <a:pt x="12" y="240"/>
                    </a:moveTo>
                    <a:cubicBezTo>
                      <a:pt x="168" y="240"/>
                      <a:pt x="168" y="240"/>
                      <a:pt x="168" y="240"/>
                    </a:cubicBezTo>
                    <a:cubicBezTo>
                      <a:pt x="168" y="80"/>
                      <a:pt x="168" y="80"/>
                      <a:pt x="168" y="80"/>
                    </a:cubicBezTo>
                    <a:cubicBezTo>
                      <a:pt x="100" y="12"/>
                      <a:pt x="100" y="12"/>
                      <a:pt x="100" y="12"/>
                    </a:cubicBezTo>
                    <a:cubicBezTo>
                      <a:pt x="12" y="12"/>
                      <a:pt x="12" y="12"/>
                      <a:pt x="12" y="12"/>
                    </a:cubicBezTo>
                    <a:lnTo>
                      <a:pt x="12"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71" name="Freeform 261">
                <a:extLst>
                  <a:ext uri="{FF2B5EF4-FFF2-40B4-BE49-F238E27FC236}">
                    <a16:creationId xmlns:a16="http://schemas.microsoft.com/office/drawing/2014/main" id="{E2D886F4-D3DF-57FE-3DE2-0ABF664C7303}"/>
                  </a:ext>
                </a:extLst>
              </p:cNvPr>
              <p:cNvSpPr>
                <a:spLocks/>
              </p:cNvSpPr>
              <p:nvPr/>
            </p:nvSpPr>
            <p:spPr bwMode="auto">
              <a:xfrm>
                <a:off x="5757" y="2997"/>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73" name="Freeform 262">
                <a:extLst>
                  <a:ext uri="{FF2B5EF4-FFF2-40B4-BE49-F238E27FC236}">
                    <a16:creationId xmlns:a16="http://schemas.microsoft.com/office/drawing/2014/main" id="{602C3725-C3D1-CA3B-F064-4558BBB64333}"/>
                  </a:ext>
                </a:extLst>
              </p:cNvPr>
              <p:cNvSpPr>
                <a:spLocks/>
              </p:cNvSpPr>
              <p:nvPr/>
            </p:nvSpPr>
            <p:spPr bwMode="auto">
              <a:xfrm>
                <a:off x="5561" y="3050"/>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42 w 180"/>
                  <a:gd name="T11" fmla="*/ 0 h 252"/>
                  <a:gd name="T12" fmla="*/ 48 w 180"/>
                  <a:gd name="T13" fmla="*/ 6 h 252"/>
                  <a:gd name="T14" fmla="*/ 42 w 180"/>
                  <a:gd name="T15" fmla="*/ 12 h 252"/>
                  <a:gd name="T16" fmla="*/ 12 w 180"/>
                  <a:gd name="T17" fmla="*/ 12 h 252"/>
                  <a:gd name="T18" fmla="*/ 12 w 180"/>
                  <a:gd name="T19" fmla="*/ 240 h 252"/>
                  <a:gd name="T20" fmla="*/ 168 w 180"/>
                  <a:gd name="T21" fmla="*/ 240 h 252"/>
                  <a:gd name="T22" fmla="*/ 168 w 180"/>
                  <a:gd name="T23" fmla="*/ 210 h 252"/>
                  <a:gd name="T24" fmla="*/ 174 w 180"/>
                  <a:gd name="T25" fmla="*/ 204 h 252"/>
                  <a:gd name="T26" fmla="*/ 180 w 180"/>
                  <a:gd name="T27" fmla="*/ 210 h 252"/>
                  <a:gd name="T28" fmla="*/ 180 w 180"/>
                  <a:gd name="T29" fmla="*/ 246 h 252"/>
                  <a:gd name="T30" fmla="*/ 174 w 180"/>
                  <a:gd name="T3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42" y="0"/>
                      <a:pt x="42" y="0"/>
                      <a:pt x="42" y="0"/>
                    </a:cubicBezTo>
                    <a:cubicBezTo>
                      <a:pt x="46" y="0"/>
                      <a:pt x="48" y="2"/>
                      <a:pt x="48" y="6"/>
                    </a:cubicBezTo>
                    <a:cubicBezTo>
                      <a:pt x="48" y="9"/>
                      <a:pt x="46" y="12"/>
                      <a:pt x="42" y="12"/>
                    </a:cubicBezTo>
                    <a:cubicBezTo>
                      <a:pt x="12" y="12"/>
                      <a:pt x="12" y="12"/>
                      <a:pt x="12" y="12"/>
                    </a:cubicBezTo>
                    <a:cubicBezTo>
                      <a:pt x="12" y="240"/>
                      <a:pt x="12" y="240"/>
                      <a:pt x="12" y="240"/>
                    </a:cubicBezTo>
                    <a:cubicBezTo>
                      <a:pt x="168" y="240"/>
                      <a:pt x="168" y="240"/>
                      <a:pt x="168" y="240"/>
                    </a:cubicBezTo>
                    <a:cubicBezTo>
                      <a:pt x="168" y="210"/>
                      <a:pt x="168" y="210"/>
                      <a:pt x="168" y="210"/>
                    </a:cubicBezTo>
                    <a:cubicBezTo>
                      <a:pt x="168" y="206"/>
                      <a:pt x="171" y="204"/>
                      <a:pt x="174" y="204"/>
                    </a:cubicBezTo>
                    <a:cubicBezTo>
                      <a:pt x="178" y="204"/>
                      <a:pt x="180" y="206"/>
                      <a:pt x="180" y="210"/>
                    </a:cubicBezTo>
                    <a:cubicBezTo>
                      <a:pt x="180" y="246"/>
                      <a:pt x="180" y="246"/>
                      <a:pt x="180" y="246"/>
                    </a:cubicBezTo>
                    <a:cubicBezTo>
                      <a:pt x="180" y="249"/>
                      <a:pt x="178" y="252"/>
                      <a:pt x="17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grpSp>
        <p:sp>
          <p:nvSpPr>
            <p:cNvPr id="68" name="TextBox 67">
              <a:extLst>
                <a:ext uri="{FF2B5EF4-FFF2-40B4-BE49-F238E27FC236}">
                  <a16:creationId xmlns:a16="http://schemas.microsoft.com/office/drawing/2014/main" id="{B73521B3-8208-ED81-FBF1-7E93B3D07C8D}"/>
                </a:ext>
              </a:extLst>
            </p:cNvPr>
            <p:cNvSpPr txBox="1"/>
            <p:nvPr/>
          </p:nvSpPr>
          <p:spPr>
            <a:xfrm>
              <a:off x="563319" y="5680356"/>
              <a:ext cx="238984" cy="226489"/>
            </a:xfrm>
            <a:prstGeom prst="rect">
              <a:avLst/>
            </a:prstGeom>
            <a:noFill/>
          </p:spPr>
          <p:txBody>
            <a:bodyPr wrap="square" lIns="123444" rIns="0" rtlCol="0">
              <a:spAutoFit/>
            </a:bodyPr>
            <a:lstStyle/>
            <a:p>
              <a:pPr algn="r" defTabSz="685800">
                <a:buClrTx/>
                <a:defRPr/>
              </a:pPr>
              <a:endParaRPr lang="en-US" sz="300" dirty="0">
                <a:solidFill>
                  <a:srgbClr val="004165"/>
                </a:solidFill>
                <a:latin typeface="Verdana Pro" panose="020B0604030504040204" pitchFamily="34" charset="0"/>
              </a:endParaRPr>
            </a:p>
            <a:p>
              <a:pPr defTabSz="685800">
                <a:buClrTx/>
                <a:defRPr/>
              </a:pPr>
              <a:r>
                <a:rPr lang="en-US" sz="525" dirty="0">
                  <a:solidFill>
                    <a:srgbClr val="004165"/>
                  </a:solidFill>
                  <a:latin typeface="Verdana Pro" panose="020B0604030504040204" pitchFamily="34" charset="0"/>
                </a:rPr>
                <a:t>Tool</a:t>
              </a:r>
              <a:endParaRPr lang="en-AU" sz="100" dirty="0">
                <a:solidFill>
                  <a:srgbClr val="004165"/>
                </a:solidFill>
                <a:latin typeface="Verdana Pro" panose="020B0604030504040204" pitchFamily="34" charset="0"/>
              </a:endParaRPr>
            </a:p>
          </p:txBody>
        </p:sp>
      </p:grpSp>
      <p:pic>
        <p:nvPicPr>
          <p:cNvPr id="3" name="Picture 2" title="Australian Network on Disability logo">
            <a:extLst>
              <a:ext uri="{FF2B5EF4-FFF2-40B4-BE49-F238E27FC236}">
                <a16:creationId xmlns:a16="http://schemas.microsoft.com/office/drawing/2014/main" id="{4A680ECD-62BD-3538-48E6-A347733934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70" y="231402"/>
            <a:ext cx="1358805" cy="369331"/>
          </a:xfrm>
          <a:prstGeom prst="rect">
            <a:avLst/>
          </a:prstGeom>
        </p:spPr>
      </p:pic>
    </p:spTree>
    <p:extLst>
      <p:ext uri="{BB962C8B-B14F-4D97-AF65-F5344CB8AC3E}">
        <p14:creationId xmlns:p14="http://schemas.microsoft.com/office/powerpoint/2010/main" val="423979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DBE8B21-AC56-426D-9C80-4F5A04447A08}"/>
              </a:ext>
            </a:extLst>
          </p:cNvPr>
          <p:cNvSpPr txBox="1"/>
          <p:nvPr/>
        </p:nvSpPr>
        <p:spPr>
          <a:xfrm>
            <a:off x="1422537" y="1371601"/>
            <a:ext cx="2635113" cy="334835"/>
          </a:xfrm>
          <a:prstGeom prst="rect">
            <a:avLst/>
          </a:prstGeom>
          <a:noFill/>
          <a:ln>
            <a:solidFill>
              <a:schemeClr val="accent1"/>
            </a:solidFill>
          </a:ln>
        </p:spPr>
        <p:txBody>
          <a:bodyPr wrap="square" rtlCol="0">
            <a:spAutoFit/>
          </a:bodyPr>
          <a:lstStyle/>
          <a:p>
            <a:r>
              <a:rPr lang="en-US" sz="788" dirty="0"/>
              <a:t>1. Set up a Q&amp;A session for the supplier (~45min) on the accessibility questions. </a:t>
            </a:r>
            <a:endParaRPr lang="en-AU" sz="788" dirty="0"/>
          </a:p>
        </p:txBody>
      </p:sp>
      <p:sp>
        <p:nvSpPr>
          <p:cNvPr id="7" name="TextBox 6">
            <a:extLst>
              <a:ext uri="{FF2B5EF4-FFF2-40B4-BE49-F238E27FC236}">
                <a16:creationId xmlns:a16="http://schemas.microsoft.com/office/drawing/2014/main" id="{6AAACCB0-08B6-4D2C-B212-972B70E870DA}"/>
              </a:ext>
            </a:extLst>
          </p:cNvPr>
          <p:cNvSpPr txBox="1"/>
          <p:nvPr/>
        </p:nvSpPr>
        <p:spPr>
          <a:xfrm>
            <a:off x="4057650" y="2114551"/>
            <a:ext cx="3543300" cy="456087"/>
          </a:xfrm>
          <a:prstGeom prst="rect">
            <a:avLst/>
          </a:prstGeom>
          <a:noFill/>
          <a:ln>
            <a:solidFill>
              <a:schemeClr val="accent1"/>
            </a:solidFill>
          </a:ln>
        </p:spPr>
        <p:txBody>
          <a:bodyPr wrap="square" rtlCol="0">
            <a:spAutoFit/>
          </a:bodyPr>
          <a:lstStyle/>
          <a:p>
            <a:r>
              <a:rPr lang="en-US" sz="788" dirty="0"/>
              <a:t>2. Provide a brief overview on why accessibility is important in regard to this tender. Your company may also have content to present on why accessibility is important to the company. </a:t>
            </a:r>
            <a:endParaRPr lang="en-AU" sz="788" dirty="0"/>
          </a:p>
        </p:txBody>
      </p:sp>
      <p:sp>
        <p:nvSpPr>
          <p:cNvPr id="8" name="TextBox 7">
            <a:extLst>
              <a:ext uri="{FF2B5EF4-FFF2-40B4-BE49-F238E27FC236}">
                <a16:creationId xmlns:a16="http://schemas.microsoft.com/office/drawing/2014/main" id="{943DC4C2-F824-4E7B-85AF-35DDA46B33FA}"/>
              </a:ext>
            </a:extLst>
          </p:cNvPr>
          <p:cNvSpPr txBox="1"/>
          <p:nvPr/>
        </p:nvSpPr>
        <p:spPr>
          <a:xfrm>
            <a:off x="4047565" y="2616571"/>
            <a:ext cx="3543300" cy="456087"/>
          </a:xfrm>
          <a:prstGeom prst="rect">
            <a:avLst/>
          </a:prstGeom>
          <a:noFill/>
          <a:ln>
            <a:solidFill>
              <a:schemeClr val="accent1"/>
            </a:solidFill>
          </a:ln>
        </p:spPr>
        <p:txBody>
          <a:bodyPr wrap="square" rtlCol="0">
            <a:spAutoFit/>
          </a:bodyPr>
          <a:lstStyle/>
          <a:p>
            <a:r>
              <a:rPr lang="en-US" sz="788" dirty="0"/>
              <a:t>3. Explain the evaluation mechanism –specifically the “Other” section and how if the solution currently has accessibility gaps then it is strongly encouraged to use the other section to commit to closing those gaps.</a:t>
            </a:r>
            <a:endParaRPr lang="en-AU" sz="788" dirty="0"/>
          </a:p>
        </p:txBody>
      </p:sp>
      <p:sp>
        <p:nvSpPr>
          <p:cNvPr id="9" name="TextBox 8">
            <a:extLst>
              <a:ext uri="{FF2B5EF4-FFF2-40B4-BE49-F238E27FC236}">
                <a16:creationId xmlns:a16="http://schemas.microsoft.com/office/drawing/2014/main" id="{2D1EC917-E349-49BF-B9EB-EC7DBF430C49}"/>
              </a:ext>
            </a:extLst>
          </p:cNvPr>
          <p:cNvSpPr txBox="1"/>
          <p:nvPr/>
        </p:nvSpPr>
        <p:spPr>
          <a:xfrm>
            <a:off x="4057650" y="3738674"/>
            <a:ext cx="3543300" cy="456087"/>
          </a:xfrm>
          <a:prstGeom prst="rect">
            <a:avLst/>
          </a:prstGeom>
          <a:noFill/>
          <a:ln>
            <a:solidFill>
              <a:schemeClr val="accent1"/>
            </a:solidFill>
          </a:ln>
        </p:spPr>
        <p:txBody>
          <a:bodyPr wrap="square" rtlCol="0">
            <a:spAutoFit/>
          </a:bodyPr>
          <a:lstStyle/>
          <a:p>
            <a:r>
              <a:rPr lang="en-US" sz="788" dirty="0"/>
              <a:t>5. Any specialist accessibility questions that can not be answered should be noted and a response sent to all suppliers once an answer is received from your organisation’s Accessibility Lead. Move to Evaluation Process.</a:t>
            </a:r>
            <a:endParaRPr lang="en-AU" sz="788" dirty="0"/>
          </a:p>
        </p:txBody>
      </p:sp>
      <p:sp>
        <p:nvSpPr>
          <p:cNvPr id="12" name="TextBox 11">
            <a:extLst>
              <a:ext uri="{FF2B5EF4-FFF2-40B4-BE49-F238E27FC236}">
                <a16:creationId xmlns:a16="http://schemas.microsoft.com/office/drawing/2014/main" id="{45201CDD-6DEF-4193-A738-892985C813DF}"/>
              </a:ext>
            </a:extLst>
          </p:cNvPr>
          <p:cNvSpPr txBox="1"/>
          <p:nvPr/>
        </p:nvSpPr>
        <p:spPr>
          <a:xfrm>
            <a:off x="1143000" y="1037014"/>
            <a:ext cx="1200150" cy="230832"/>
          </a:xfrm>
          <a:prstGeom prst="rect">
            <a:avLst/>
          </a:prstGeom>
          <a:noFill/>
          <a:ln>
            <a:solidFill>
              <a:schemeClr val="tx1"/>
            </a:solidFill>
          </a:ln>
        </p:spPr>
        <p:txBody>
          <a:bodyPr wrap="square" rtlCol="0">
            <a:spAutoFit/>
          </a:bodyPr>
          <a:lstStyle/>
          <a:p>
            <a:r>
              <a:rPr lang="en-US" sz="900" b="1" dirty="0">
                <a:solidFill>
                  <a:schemeClr val="tx1"/>
                </a:solidFill>
              </a:rPr>
              <a:t>Procurement</a:t>
            </a:r>
            <a:endParaRPr lang="en-AU" sz="900" b="1" dirty="0">
              <a:solidFill>
                <a:schemeClr val="tx1"/>
              </a:solidFill>
            </a:endParaRPr>
          </a:p>
        </p:txBody>
      </p:sp>
      <p:sp>
        <p:nvSpPr>
          <p:cNvPr id="13" name="TextBox 12">
            <a:extLst>
              <a:ext uri="{FF2B5EF4-FFF2-40B4-BE49-F238E27FC236}">
                <a16:creationId xmlns:a16="http://schemas.microsoft.com/office/drawing/2014/main" id="{7D5B30F4-BABE-4299-82FA-CF71FF08B605}"/>
              </a:ext>
            </a:extLst>
          </p:cNvPr>
          <p:cNvSpPr txBox="1"/>
          <p:nvPr/>
        </p:nvSpPr>
        <p:spPr>
          <a:xfrm>
            <a:off x="1143000" y="2033025"/>
            <a:ext cx="1200150" cy="230832"/>
          </a:xfrm>
          <a:prstGeom prst="rect">
            <a:avLst/>
          </a:prstGeom>
          <a:noFill/>
          <a:ln>
            <a:solidFill>
              <a:schemeClr val="tx1"/>
            </a:solidFill>
          </a:ln>
        </p:spPr>
        <p:txBody>
          <a:bodyPr wrap="square" rtlCol="0">
            <a:spAutoFit/>
          </a:bodyPr>
          <a:lstStyle/>
          <a:p>
            <a:r>
              <a:rPr lang="en-US" sz="900" b="1" dirty="0">
                <a:solidFill>
                  <a:schemeClr val="tx1"/>
                </a:solidFill>
              </a:rPr>
              <a:t>Contract</a:t>
            </a:r>
            <a:r>
              <a:rPr lang="en-US" sz="900" b="1" dirty="0">
                <a:solidFill>
                  <a:schemeClr val="tx2"/>
                </a:solidFill>
              </a:rPr>
              <a:t> </a:t>
            </a:r>
            <a:r>
              <a:rPr lang="en-US" sz="900" b="1" dirty="0">
                <a:solidFill>
                  <a:schemeClr val="tx1"/>
                </a:solidFill>
              </a:rPr>
              <a:t>Owner</a:t>
            </a:r>
            <a:endParaRPr lang="en-AU" sz="900" b="1" dirty="0">
              <a:solidFill>
                <a:schemeClr val="tx1"/>
              </a:solidFill>
            </a:endParaRPr>
          </a:p>
        </p:txBody>
      </p:sp>
      <p:cxnSp>
        <p:nvCxnSpPr>
          <p:cNvPr id="3" name="Connector: Elbow 2" descr="Connector to the next set of steps which are jointly owned by the Procurement function and the Contract Owner.">
            <a:extLst>
              <a:ext uri="{FF2B5EF4-FFF2-40B4-BE49-F238E27FC236}">
                <a16:creationId xmlns:a16="http://schemas.microsoft.com/office/drawing/2014/main" id="{45FFE223-82DA-44C3-8A76-C264BA74B3B0}"/>
              </a:ext>
            </a:extLst>
          </p:cNvPr>
          <p:cNvCxnSpPr>
            <a:cxnSpLocks/>
            <a:stCxn id="6" idx="3"/>
            <a:endCxn id="7" idx="0"/>
          </p:cNvCxnSpPr>
          <p:nvPr/>
        </p:nvCxnSpPr>
        <p:spPr>
          <a:xfrm>
            <a:off x="4057650" y="1539019"/>
            <a:ext cx="1771650" cy="575532"/>
          </a:xfrm>
          <a:prstGeom prst="bentConnector2">
            <a:avLst/>
          </a:prstGeom>
          <a:ln>
            <a:tailEnd type="stealth"/>
          </a:ln>
        </p:spPr>
        <p:style>
          <a:lnRef idx="1">
            <a:schemeClr val="accent1"/>
          </a:lnRef>
          <a:fillRef idx="0">
            <a:schemeClr val="accent1"/>
          </a:fillRef>
          <a:effectRef idx="0">
            <a:schemeClr val="accent1"/>
          </a:effectRef>
          <a:fontRef idx="minor">
            <a:schemeClr val="tx1"/>
          </a:fontRef>
        </p:style>
      </p:cxnSp>
      <p:sp>
        <p:nvSpPr>
          <p:cNvPr id="16" name="Title 1">
            <a:extLst>
              <a:ext uri="{FF2B5EF4-FFF2-40B4-BE49-F238E27FC236}">
                <a16:creationId xmlns:a16="http://schemas.microsoft.com/office/drawing/2014/main" id="{3294BAAD-0A3C-4740-BFF9-17CF8178549F}"/>
              </a:ext>
            </a:extLst>
          </p:cNvPr>
          <p:cNvSpPr>
            <a:spLocks noGrp="1"/>
          </p:cNvSpPr>
          <p:nvPr>
            <p:ph type="title"/>
          </p:nvPr>
        </p:nvSpPr>
        <p:spPr>
          <a:xfrm>
            <a:off x="1828800" y="168353"/>
            <a:ext cx="6172200" cy="314731"/>
          </a:xfrm>
        </p:spPr>
        <p:txBody>
          <a:bodyPr>
            <a:normAutofit fontScale="90000"/>
          </a:bodyPr>
          <a:lstStyle/>
          <a:p>
            <a:r>
              <a:rPr lang="en-AU" sz="1350" b="1" dirty="0"/>
              <a:t>Direct Negotiations/ Contract Renewals</a:t>
            </a:r>
            <a:br>
              <a:rPr lang="en-AU" sz="1050" dirty="0"/>
            </a:br>
            <a:r>
              <a:rPr lang="en-AU" sz="1350" b="1" dirty="0"/>
              <a:t>2. Scope Clarification</a:t>
            </a:r>
            <a:endParaRPr lang="en-AU" sz="1350" dirty="0"/>
          </a:p>
        </p:txBody>
      </p:sp>
      <p:cxnSp>
        <p:nvCxnSpPr>
          <p:cNvPr id="17" name="Straight Connector 16" descr="Below this line activities are shared between the Procurement function and the Business">
            <a:extLst>
              <a:ext uri="{FF2B5EF4-FFF2-40B4-BE49-F238E27FC236}">
                <a16:creationId xmlns:a16="http://schemas.microsoft.com/office/drawing/2014/main" id="{FFECF1EC-318B-4831-8059-F41E74E05F3A}"/>
              </a:ext>
            </a:extLst>
          </p:cNvPr>
          <p:cNvCxnSpPr>
            <a:cxnSpLocks/>
          </p:cNvCxnSpPr>
          <p:nvPr/>
        </p:nvCxnSpPr>
        <p:spPr>
          <a:xfrm>
            <a:off x="1314450" y="1953513"/>
            <a:ext cx="66865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descr="Below this line activities are the responsibility of the Procurement function">
            <a:extLst>
              <a:ext uri="{FF2B5EF4-FFF2-40B4-BE49-F238E27FC236}">
                <a16:creationId xmlns:a16="http://schemas.microsoft.com/office/drawing/2014/main" id="{1251DCCD-9AC8-4B2B-ADC4-84CD7BF747B3}"/>
              </a:ext>
            </a:extLst>
          </p:cNvPr>
          <p:cNvCxnSpPr>
            <a:cxnSpLocks/>
          </p:cNvCxnSpPr>
          <p:nvPr/>
        </p:nvCxnSpPr>
        <p:spPr>
          <a:xfrm>
            <a:off x="1314450" y="914400"/>
            <a:ext cx="66865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Slide Number Placeholder 1">
            <a:extLst>
              <a:ext uri="{FF2B5EF4-FFF2-40B4-BE49-F238E27FC236}">
                <a16:creationId xmlns:a16="http://schemas.microsoft.com/office/drawing/2014/main" id="{C191F9E4-0AE9-9FF7-F504-BC1796849946}"/>
              </a:ext>
            </a:extLst>
          </p:cNvPr>
          <p:cNvSpPr>
            <a:spLocks noGrp="1"/>
          </p:cNvSpPr>
          <p:nvPr>
            <p:ph type="sldNum" sz="quarter" idx="12"/>
          </p:nvPr>
        </p:nvSpPr>
        <p:spPr/>
        <p:txBody>
          <a:bodyPr/>
          <a:lstStyle/>
          <a:p>
            <a:fld id="{31C689D0-C062-4C02-BF43-EF47B8FCCFEE}" type="slidenum">
              <a:rPr lang="en-AU" smtClean="0"/>
              <a:t>21</a:t>
            </a:fld>
            <a:endParaRPr lang="en-AU" dirty="0"/>
          </a:p>
        </p:txBody>
      </p:sp>
      <p:sp>
        <p:nvSpPr>
          <p:cNvPr id="10" name="TextBox 9">
            <a:extLst>
              <a:ext uri="{FF2B5EF4-FFF2-40B4-BE49-F238E27FC236}">
                <a16:creationId xmlns:a16="http://schemas.microsoft.com/office/drawing/2014/main" id="{DBD77197-5A4C-BE8E-9237-1D07D134E847}"/>
              </a:ext>
            </a:extLst>
          </p:cNvPr>
          <p:cNvSpPr txBox="1"/>
          <p:nvPr/>
        </p:nvSpPr>
        <p:spPr>
          <a:xfrm>
            <a:off x="4047565" y="3238216"/>
            <a:ext cx="3543300" cy="334835"/>
          </a:xfrm>
          <a:prstGeom prst="rect">
            <a:avLst/>
          </a:prstGeom>
          <a:noFill/>
          <a:ln>
            <a:solidFill>
              <a:schemeClr val="accent1"/>
            </a:solidFill>
          </a:ln>
        </p:spPr>
        <p:txBody>
          <a:bodyPr wrap="square" rtlCol="0">
            <a:spAutoFit/>
          </a:bodyPr>
          <a:lstStyle/>
          <a:p>
            <a:r>
              <a:rPr lang="en-US" sz="788" dirty="0"/>
              <a:t>4. If it has been agreed that a “no” to any question will be in conflict with your company standards or policies then this should be mentioned.</a:t>
            </a:r>
            <a:endParaRPr lang="en-AU" sz="788" dirty="0"/>
          </a:p>
        </p:txBody>
      </p:sp>
      <p:pic>
        <p:nvPicPr>
          <p:cNvPr id="4" name="Picture 3" title="Australian Network on Disability logo">
            <a:extLst>
              <a:ext uri="{FF2B5EF4-FFF2-40B4-BE49-F238E27FC236}">
                <a16:creationId xmlns:a16="http://schemas.microsoft.com/office/drawing/2014/main" id="{E8D2D8A8-1353-9F67-F3FF-DE21CA2FC0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70" y="231402"/>
            <a:ext cx="1358805" cy="369331"/>
          </a:xfrm>
          <a:prstGeom prst="rect">
            <a:avLst/>
          </a:prstGeom>
        </p:spPr>
      </p:pic>
    </p:spTree>
    <p:extLst>
      <p:ext uri="{BB962C8B-B14F-4D97-AF65-F5344CB8AC3E}">
        <p14:creationId xmlns:p14="http://schemas.microsoft.com/office/powerpoint/2010/main" val="22554341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09A20-ED68-4745-A469-E370583B3871}"/>
              </a:ext>
            </a:extLst>
          </p:cNvPr>
          <p:cNvSpPr>
            <a:spLocks noGrp="1"/>
          </p:cNvSpPr>
          <p:nvPr>
            <p:ph type="title"/>
          </p:nvPr>
        </p:nvSpPr>
        <p:spPr>
          <a:xfrm>
            <a:off x="1848232" y="219117"/>
            <a:ext cx="6172200" cy="251222"/>
          </a:xfrm>
        </p:spPr>
        <p:txBody>
          <a:bodyPr>
            <a:noAutofit/>
          </a:bodyPr>
          <a:lstStyle/>
          <a:p>
            <a:r>
              <a:rPr lang="en-AU" sz="1200" b="1" dirty="0"/>
              <a:t>Direct Negotiations/ Contract Renewals</a:t>
            </a:r>
            <a:br>
              <a:rPr lang="en-US" sz="1200" b="1" dirty="0"/>
            </a:br>
            <a:r>
              <a:rPr lang="en-US" sz="1200" b="1" dirty="0"/>
              <a:t>3. Evaluation</a:t>
            </a:r>
            <a:endParaRPr lang="en-AU" sz="1200" dirty="0"/>
          </a:p>
        </p:txBody>
      </p:sp>
      <p:sp>
        <p:nvSpPr>
          <p:cNvPr id="5" name="TextBox 4">
            <a:extLst>
              <a:ext uri="{FF2B5EF4-FFF2-40B4-BE49-F238E27FC236}">
                <a16:creationId xmlns:a16="http://schemas.microsoft.com/office/drawing/2014/main" id="{0370DAF4-C819-4E66-BBC7-2244B4D6A6A9}"/>
              </a:ext>
            </a:extLst>
          </p:cNvPr>
          <p:cNvSpPr txBox="1"/>
          <p:nvPr/>
        </p:nvSpPr>
        <p:spPr>
          <a:xfrm>
            <a:off x="2864213" y="1036564"/>
            <a:ext cx="4528089" cy="334835"/>
          </a:xfrm>
          <a:prstGeom prst="rect">
            <a:avLst/>
          </a:prstGeom>
          <a:noFill/>
          <a:ln>
            <a:solidFill>
              <a:schemeClr val="accent1"/>
            </a:solidFill>
          </a:ln>
        </p:spPr>
        <p:txBody>
          <a:bodyPr wrap="square" rtlCol="0">
            <a:spAutoFit/>
          </a:bodyPr>
          <a:lstStyle/>
          <a:p>
            <a:r>
              <a:rPr lang="en-US" sz="788" dirty="0"/>
              <a:t>1. Did the supplier respond “No”, or score below a pre-agreed i.e. set at a policy level minimum score for any question?</a:t>
            </a:r>
            <a:endParaRPr lang="en-AU" sz="788" dirty="0"/>
          </a:p>
        </p:txBody>
      </p:sp>
      <p:sp>
        <p:nvSpPr>
          <p:cNvPr id="6" name="TextBox 5">
            <a:extLst>
              <a:ext uri="{FF2B5EF4-FFF2-40B4-BE49-F238E27FC236}">
                <a16:creationId xmlns:a16="http://schemas.microsoft.com/office/drawing/2014/main" id="{8228531C-6104-4F04-9598-A43C1344C6E4}"/>
              </a:ext>
            </a:extLst>
          </p:cNvPr>
          <p:cNvSpPr txBox="1"/>
          <p:nvPr/>
        </p:nvSpPr>
        <p:spPr>
          <a:xfrm>
            <a:off x="2857494" y="4200337"/>
            <a:ext cx="4534808" cy="577338"/>
          </a:xfrm>
          <a:prstGeom prst="rect">
            <a:avLst/>
          </a:prstGeom>
          <a:noFill/>
          <a:ln>
            <a:solidFill>
              <a:schemeClr val="accent1"/>
            </a:solidFill>
          </a:ln>
        </p:spPr>
        <p:txBody>
          <a:bodyPr wrap="square" rtlCol="0">
            <a:spAutoFit/>
          </a:bodyPr>
          <a:lstStyle/>
          <a:p>
            <a:r>
              <a:rPr lang="en-US" sz="788" dirty="0"/>
              <a:t>2a. Yes. The Contract Owner should contact the organisation’s Accessibility Lead or Accessibility Policy Owner to discuss a solution e.g. raise a formal step out from the company’s accessibility policy or standard(s), or have executive to executive conversation between the company and supplier in regard to the suppliers commitment to accessibility.</a:t>
            </a:r>
            <a:endParaRPr lang="en-AU" sz="788" dirty="0"/>
          </a:p>
        </p:txBody>
      </p:sp>
      <p:sp>
        <p:nvSpPr>
          <p:cNvPr id="9" name="TextBox 8">
            <a:extLst>
              <a:ext uri="{FF2B5EF4-FFF2-40B4-BE49-F238E27FC236}">
                <a16:creationId xmlns:a16="http://schemas.microsoft.com/office/drawing/2014/main" id="{CD62D861-E941-4A26-9CD1-28CDE4D4322D}"/>
              </a:ext>
            </a:extLst>
          </p:cNvPr>
          <p:cNvSpPr txBox="1"/>
          <p:nvPr/>
        </p:nvSpPr>
        <p:spPr>
          <a:xfrm>
            <a:off x="2857500" y="1491354"/>
            <a:ext cx="4544350" cy="213585"/>
          </a:xfrm>
          <a:prstGeom prst="rect">
            <a:avLst/>
          </a:prstGeom>
          <a:noFill/>
          <a:ln>
            <a:solidFill>
              <a:schemeClr val="accent1"/>
            </a:solidFill>
          </a:ln>
        </p:spPr>
        <p:txBody>
          <a:bodyPr wrap="square" rtlCol="0">
            <a:spAutoFit/>
          </a:bodyPr>
          <a:lstStyle/>
          <a:p>
            <a:r>
              <a:rPr lang="en-US" sz="788" dirty="0"/>
              <a:t>2b. No. If a supplier has responded “Other” is the remediation, including costs and effort clear?</a:t>
            </a:r>
            <a:endParaRPr lang="en-AU" sz="788" dirty="0"/>
          </a:p>
        </p:txBody>
      </p:sp>
      <p:sp>
        <p:nvSpPr>
          <p:cNvPr id="10" name="TextBox 9">
            <a:extLst>
              <a:ext uri="{FF2B5EF4-FFF2-40B4-BE49-F238E27FC236}">
                <a16:creationId xmlns:a16="http://schemas.microsoft.com/office/drawing/2014/main" id="{E4BA2CB8-9F1B-4293-9B33-D256F2723F8D}"/>
              </a:ext>
            </a:extLst>
          </p:cNvPr>
          <p:cNvSpPr txBox="1"/>
          <p:nvPr/>
        </p:nvSpPr>
        <p:spPr>
          <a:xfrm>
            <a:off x="2857498" y="1917277"/>
            <a:ext cx="4534824" cy="213585"/>
          </a:xfrm>
          <a:prstGeom prst="rect">
            <a:avLst/>
          </a:prstGeom>
          <a:noFill/>
          <a:ln>
            <a:solidFill>
              <a:schemeClr val="accent1"/>
            </a:solidFill>
          </a:ln>
        </p:spPr>
        <p:txBody>
          <a:bodyPr wrap="square" rtlCol="0">
            <a:spAutoFit/>
          </a:bodyPr>
          <a:lstStyle/>
          <a:p>
            <a:r>
              <a:rPr lang="en-US" sz="788" dirty="0"/>
              <a:t>3a. No. Seek clarification from the supplier before finalizing their score.</a:t>
            </a:r>
            <a:endParaRPr lang="en-AU" sz="788" dirty="0"/>
          </a:p>
        </p:txBody>
      </p:sp>
      <p:sp>
        <p:nvSpPr>
          <p:cNvPr id="11" name="TextBox 10">
            <a:extLst>
              <a:ext uri="{FF2B5EF4-FFF2-40B4-BE49-F238E27FC236}">
                <a16:creationId xmlns:a16="http://schemas.microsoft.com/office/drawing/2014/main" id="{14866FAF-1197-4157-8F82-AD140B0816B0}"/>
              </a:ext>
            </a:extLst>
          </p:cNvPr>
          <p:cNvSpPr txBox="1"/>
          <p:nvPr/>
        </p:nvSpPr>
        <p:spPr>
          <a:xfrm>
            <a:off x="2857495" y="2246353"/>
            <a:ext cx="4534819" cy="577338"/>
          </a:xfrm>
          <a:prstGeom prst="rect">
            <a:avLst/>
          </a:prstGeom>
          <a:noFill/>
          <a:ln>
            <a:solidFill>
              <a:schemeClr val="accent1"/>
            </a:solidFill>
          </a:ln>
        </p:spPr>
        <p:txBody>
          <a:bodyPr wrap="square" rtlCol="0">
            <a:spAutoFit/>
          </a:bodyPr>
          <a:lstStyle/>
          <a:p>
            <a:r>
              <a:rPr lang="en-US" sz="788" dirty="0"/>
              <a:t>4. If supplier cannot clarify e.g. when the release including the fix will occur then the supplier’s response should be revised down i.e. select an “Other” category which appropriately reflects what is certain about remediation effort. Note that in some cases this may mean the supplier response is now evaluated as a “No”. </a:t>
            </a:r>
            <a:endParaRPr lang="en-AU" sz="788" dirty="0"/>
          </a:p>
        </p:txBody>
      </p:sp>
      <p:sp>
        <p:nvSpPr>
          <p:cNvPr id="12" name="TextBox 11">
            <a:extLst>
              <a:ext uri="{FF2B5EF4-FFF2-40B4-BE49-F238E27FC236}">
                <a16:creationId xmlns:a16="http://schemas.microsoft.com/office/drawing/2014/main" id="{D07EFF45-9215-4692-970E-26709C16FBFB}"/>
              </a:ext>
            </a:extLst>
          </p:cNvPr>
          <p:cNvSpPr txBox="1"/>
          <p:nvPr/>
        </p:nvSpPr>
        <p:spPr>
          <a:xfrm>
            <a:off x="2867022" y="2901771"/>
            <a:ext cx="4525280" cy="334835"/>
          </a:xfrm>
          <a:prstGeom prst="rect">
            <a:avLst/>
          </a:prstGeom>
          <a:noFill/>
          <a:ln>
            <a:solidFill>
              <a:schemeClr val="accent1"/>
            </a:solidFill>
          </a:ln>
        </p:spPr>
        <p:txBody>
          <a:bodyPr wrap="square" rtlCol="0">
            <a:spAutoFit/>
          </a:bodyPr>
          <a:lstStyle/>
          <a:p>
            <a:r>
              <a:rPr lang="en-US" sz="788" dirty="0"/>
              <a:t>5. After clarification are all responses where a mandatory “Yes” or “Other” is required now a “Yes” or “Other”?</a:t>
            </a:r>
            <a:endParaRPr lang="en-AU" sz="788" dirty="0"/>
          </a:p>
        </p:txBody>
      </p:sp>
      <p:sp>
        <p:nvSpPr>
          <p:cNvPr id="13" name="TextBox 12">
            <a:extLst>
              <a:ext uri="{FF2B5EF4-FFF2-40B4-BE49-F238E27FC236}">
                <a16:creationId xmlns:a16="http://schemas.microsoft.com/office/drawing/2014/main" id="{378F9043-F444-42F1-8544-E48877D2F44E}"/>
              </a:ext>
            </a:extLst>
          </p:cNvPr>
          <p:cNvSpPr txBox="1"/>
          <p:nvPr/>
        </p:nvSpPr>
        <p:spPr>
          <a:xfrm>
            <a:off x="1371600" y="2915404"/>
            <a:ext cx="1192696" cy="287942"/>
          </a:xfrm>
          <a:prstGeom prst="rect">
            <a:avLst/>
          </a:prstGeom>
          <a:noFill/>
          <a:ln>
            <a:solidFill>
              <a:schemeClr val="accent1"/>
            </a:solidFill>
          </a:ln>
        </p:spPr>
        <p:txBody>
          <a:bodyPr wrap="square" rtlCol="0">
            <a:noAutofit/>
          </a:bodyPr>
          <a:lstStyle/>
          <a:p>
            <a:r>
              <a:rPr lang="en-US" sz="788" dirty="0"/>
              <a:t>6a. No. Go back to step 1.</a:t>
            </a:r>
            <a:endParaRPr lang="en-AU" sz="788" dirty="0"/>
          </a:p>
        </p:txBody>
      </p:sp>
      <p:sp>
        <p:nvSpPr>
          <p:cNvPr id="14" name="TextBox 13">
            <a:extLst>
              <a:ext uri="{FF2B5EF4-FFF2-40B4-BE49-F238E27FC236}">
                <a16:creationId xmlns:a16="http://schemas.microsoft.com/office/drawing/2014/main" id="{6F3893A9-7434-46A0-8ED4-A43D7B3C8AE3}"/>
              </a:ext>
            </a:extLst>
          </p:cNvPr>
          <p:cNvSpPr txBox="1"/>
          <p:nvPr/>
        </p:nvSpPr>
        <p:spPr>
          <a:xfrm>
            <a:off x="2857495" y="3406607"/>
            <a:ext cx="4534807" cy="213585"/>
          </a:xfrm>
          <a:prstGeom prst="rect">
            <a:avLst/>
          </a:prstGeom>
          <a:noFill/>
          <a:ln>
            <a:solidFill>
              <a:schemeClr val="accent1"/>
            </a:solidFill>
          </a:ln>
        </p:spPr>
        <p:txBody>
          <a:bodyPr wrap="square" rtlCol="0">
            <a:spAutoFit/>
          </a:bodyPr>
          <a:lstStyle/>
          <a:p>
            <a:r>
              <a:rPr lang="en-US" sz="788" dirty="0"/>
              <a:t>6b. Yes. Record the supplier’s finalized responses in the Accessibility Selection Tool</a:t>
            </a:r>
            <a:endParaRPr lang="en-AU" sz="788" dirty="0"/>
          </a:p>
        </p:txBody>
      </p:sp>
      <p:cxnSp>
        <p:nvCxnSpPr>
          <p:cNvPr id="16" name="Connector: Elbow 15" descr="Connector back to Step 1 as after clarification a supplier response is actually &quot;no&quot; to a question.">
            <a:extLst>
              <a:ext uri="{FF2B5EF4-FFF2-40B4-BE49-F238E27FC236}">
                <a16:creationId xmlns:a16="http://schemas.microsoft.com/office/drawing/2014/main" id="{D29503ED-BF98-428F-BD4D-3984FAF895F2}"/>
              </a:ext>
            </a:extLst>
          </p:cNvPr>
          <p:cNvCxnSpPr>
            <a:cxnSpLocks/>
            <a:stCxn id="13" idx="1"/>
            <a:endCxn id="5" idx="1"/>
          </p:cNvCxnSpPr>
          <p:nvPr/>
        </p:nvCxnSpPr>
        <p:spPr>
          <a:xfrm rot="10800000" flipH="1">
            <a:off x="1371599" y="1203983"/>
            <a:ext cx="1492613" cy="1855393"/>
          </a:xfrm>
          <a:prstGeom prst="bentConnector3">
            <a:avLst>
              <a:gd name="adj1" fmla="val -1531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descr="Connector back to Step one as after clarification a supplier response is actually &quot;no&quot; to a question.">
            <a:extLst>
              <a:ext uri="{FF2B5EF4-FFF2-40B4-BE49-F238E27FC236}">
                <a16:creationId xmlns:a16="http://schemas.microsoft.com/office/drawing/2014/main" id="{0327332F-090A-4B5F-ADCE-E1EE64BBEFE7}"/>
              </a:ext>
            </a:extLst>
          </p:cNvPr>
          <p:cNvCxnSpPr>
            <a:cxnSpLocks/>
            <a:stCxn id="12" idx="1"/>
            <a:endCxn id="13" idx="3"/>
          </p:cNvCxnSpPr>
          <p:nvPr/>
        </p:nvCxnSpPr>
        <p:spPr>
          <a:xfrm rot="10800000">
            <a:off x="2564296" y="3059375"/>
            <a:ext cx="302726" cy="9814"/>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Connector: Elbow 36" descr="Connector for Yes, final Step 6b. Include responses in pre agreed tender scoring matrix">
            <a:extLst>
              <a:ext uri="{FF2B5EF4-FFF2-40B4-BE49-F238E27FC236}">
                <a16:creationId xmlns:a16="http://schemas.microsoft.com/office/drawing/2014/main" id="{2EC92370-E63A-4639-A796-FA0D3718208F}"/>
              </a:ext>
            </a:extLst>
          </p:cNvPr>
          <p:cNvCxnSpPr>
            <a:cxnSpLocks/>
            <a:stCxn id="9" idx="1"/>
            <a:endCxn id="14" idx="1"/>
          </p:cNvCxnSpPr>
          <p:nvPr/>
        </p:nvCxnSpPr>
        <p:spPr>
          <a:xfrm rot="10800000" flipV="1">
            <a:off x="2857496" y="1598146"/>
            <a:ext cx="5" cy="1915253"/>
          </a:xfrm>
          <a:prstGeom prst="bentConnector3">
            <a:avLst>
              <a:gd name="adj1" fmla="val 45721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descr="Connector for Yes. connects to final Step 6.b Include final responses">
            <a:extLst>
              <a:ext uri="{FF2B5EF4-FFF2-40B4-BE49-F238E27FC236}">
                <a16:creationId xmlns:a16="http://schemas.microsoft.com/office/drawing/2014/main" id="{96FE1995-82CC-400B-AF81-088D7DB75D59}"/>
              </a:ext>
            </a:extLst>
          </p:cNvPr>
          <p:cNvCxnSpPr>
            <a:cxnSpLocks/>
            <a:stCxn id="12" idx="2"/>
            <a:endCxn id="14" idx="0"/>
          </p:cNvCxnSpPr>
          <p:nvPr/>
        </p:nvCxnSpPr>
        <p:spPr>
          <a:xfrm rot="5400000">
            <a:off x="5042281" y="3319225"/>
            <a:ext cx="170001" cy="476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3" name="Connector: Elbow 42" descr="Connector to No Step 3a. Seek clarification">
            <a:extLst>
              <a:ext uri="{FF2B5EF4-FFF2-40B4-BE49-F238E27FC236}">
                <a16:creationId xmlns:a16="http://schemas.microsoft.com/office/drawing/2014/main" id="{DC4884E3-88D9-4529-8D86-31DDD25CA948}"/>
              </a:ext>
            </a:extLst>
          </p:cNvPr>
          <p:cNvCxnSpPr>
            <a:cxnSpLocks/>
            <a:stCxn id="9" idx="2"/>
            <a:endCxn id="10" idx="0"/>
          </p:cNvCxnSpPr>
          <p:nvPr/>
        </p:nvCxnSpPr>
        <p:spPr>
          <a:xfrm rot="5400000">
            <a:off x="5021124" y="1808726"/>
            <a:ext cx="212338" cy="476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Connector: Elbow 46" descr="Connector to Yes. Step 2.a.">
            <a:extLst>
              <a:ext uri="{FF2B5EF4-FFF2-40B4-BE49-F238E27FC236}">
                <a16:creationId xmlns:a16="http://schemas.microsoft.com/office/drawing/2014/main" id="{01DA51FF-275B-478B-9407-D9744C751016}"/>
              </a:ext>
            </a:extLst>
          </p:cNvPr>
          <p:cNvCxnSpPr>
            <a:cxnSpLocks/>
            <a:stCxn id="5" idx="3"/>
            <a:endCxn id="6" idx="3"/>
          </p:cNvCxnSpPr>
          <p:nvPr/>
        </p:nvCxnSpPr>
        <p:spPr>
          <a:xfrm>
            <a:off x="7392302" y="1203982"/>
            <a:ext cx="12700" cy="3285024"/>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or: Elbow 51" descr="Connector to No. Step 2.b.">
            <a:extLst>
              <a:ext uri="{FF2B5EF4-FFF2-40B4-BE49-F238E27FC236}">
                <a16:creationId xmlns:a16="http://schemas.microsoft.com/office/drawing/2014/main" id="{104A987E-9181-4B1C-887B-58C4EEB6F7A5}"/>
              </a:ext>
            </a:extLst>
          </p:cNvPr>
          <p:cNvCxnSpPr>
            <a:cxnSpLocks/>
            <a:stCxn id="5" idx="2"/>
            <a:endCxn id="9" idx="0"/>
          </p:cNvCxnSpPr>
          <p:nvPr/>
        </p:nvCxnSpPr>
        <p:spPr>
          <a:xfrm rot="16200000" flipH="1">
            <a:off x="5068989" y="1430667"/>
            <a:ext cx="119955" cy="141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Connector: Elbow 68" descr="Connector to End: Move to contracting process">
            <a:extLst>
              <a:ext uri="{FF2B5EF4-FFF2-40B4-BE49-F238E27FC236}">
                <a16:creationId xmlns:a16="http://schemas.microsoft.com/office/drawing/2014/main" id="{A1F7CF19-7AE5-4C7F-81CE-D641EE7DCC24}"/>
              </a:ext>
            </a:extLst>
          </p:cNvPr>
          <p:cNvCxnSpPr>
            <a:cxnSpLocks/>
            <a:stCxn id="6" idx="0"/>
            <a:endCxn id="32" idx="2"/>
          </p:cNvCxnSpPr>
          <p:nvPr/>
        </p:nvCxnSpPr>
        <p:spPr>
          <a:xfrm rot="5400000" flipH="1" flipV="1">
            <a:off x="5006659" y="4082096"/>
            <a:ext cx="236480" cy="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1E04BFCD-7D74-45B8-B1E0-8037A1BF9D16}"/>
              </a:ext>
            </a:extLst>
          </p:cNvPr>
          <p:cNvSpPr txBox="1"/>
          <p:nvPr/>
        </p:nvSpPr>
        <p:spPr>
          <a:xfrm>
            <a:off x="1207248" y="764658"/>
            <a:ext cx="1200150" cy="230832"/>
          </a:xfrm>
          <a:prstGeom prst="rect">
            <a:avLst/>
          </a:prstGeom>
          <a:noFill/>
          <a:ln>
            <a:solidFill>
              <a:schemeClr val="tx1"/>
            </a:solidFill>
          </a:ln>
        </p:spPr>
        <p:txBody>
          <a:bodyPr wrap="square" rtlCol="0">
            <a:spAutoFit/>
          </a:bodyPr>
          <a:lstStyle/>
          <a:p>
            <a:r>
              <a:rPr lang="en-US" sz="900" b="1" dirty="0">
                <a:solidFill>
                  <a:schemeClr val="tx1"/>
                </a:solidFill>
              </a:rPr>
              <a:t>Procurement</a:t>
            </a:r>
            <a:endParaRPr lang="en-AU" sz="900" b="1" dirty="0">
              <a:solidFill>
                <a:schemeClr val="tx1"/>
              </a:solidFill>
            </a:endParaRPr>
          </a:p>
        </p:txBody>
      </p:sp>
      <p:sp>
        <p:nvSpPr>
          <p:cNvPr id="24" name="TextBox 23">
            <a:extLst>
              <a:ext uri="{FF2B5EF4-FFF2-40B4-BE49-F238E27FC236}">
                <a16:creationId xmlns:a16="http://schemas.microsoft.com/office/drawing/2014/main" id="{087DEFB3-5383-4D3E-9B48-E99D4DDBB8A4}"/>
              </a:ext>
            </a:extLst>
          </p:cNvPr>
          <p:cNvSpPr txBox="1"/>
          <p:nvPr/>
        </p:nvSpPr>
        <p:spPr>
          <a:xfrm>
            <a:off x="1248157" y="4228353"/>
            <a:ext cx="1200150" cy="230832"/>
          </a:xfrm>
          <a:prstGeom prst="rect">
            <a:avLst/>
          </a:prstGeom>
          <a:solidFill>
            <a:schemeClr val="bg1"/>
          </a:solidFill>
          <a:ln>
            <a:solidFill>
              <a:schemeClr val="tx1"/>
            </a:solidFill>
          </a:ln>
        </p:spPr>
        <p:txBody>
          <a:bodyPr wrap="square" rtlCol="0">
            <a:spAutoFit/>
          </a:bodyPr>
          <a:lstStyle/>
          <a:p>
            <a:r>
              <a:rPr lang="en-US" sz="900" b="1" dirty="0">
                <a:solidFill>
                  <a:schemeClr val="tx1"/>
                </a:solidFill>
              </a:rPr>
              <a:t>Contract Owner</a:t>
            </a:r>
            <a:endParaRPr lang="en-AU" sz="900" b="1" dirty="0">
              <a:solidFill>
                <a:schemeClr val="tx1"/>
              </a:solidFill>
            </a:endParaRPr>
          </a:p>
        </p:txBody>
      </p:sp>
      <p:cxnSp>
        <p:nvCxnSpPr>
          <p:cNvPr id="25" name="Straight Connector 24" descr="Above this line activities are the responsibility of the Procurement function.&#10;Below the line are the responsibilities of the Contract Owner.">
            <a:extLst>
              <a:ext uri="{FF2B5EF4-FFF2-40B4-BE49-F238E27FC236}">
                <a16:creationId xmlns:a16="http://schemas.microsoft.com/office/drawing/2014/main" id="{7FF1D782-9C97-434E-9334-1C3ABFE3D131}"/>
              </a:ext>
            </a:extLst>
          </p:cNvPr>
          <p:cNvCxnSpPr>
            <a:cxnSpLocks/>
          </p:cNvCxnSpPr>
          <p:nvPr/>
        </p:nvCxnSpPr>
        <p:spPr>
          <a:xfrm>
            <a:off x="1228725" y="4059083"/>
            <a:ext cx="66865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2" name="TextBox 31">
            <a:extLst>
              <a:ext uri="{FF2B5EF4-FFF2-40B4-BE49-F238E27FC236}">
                <a16:creationId xmlns:a16="http://schemas.microsoft.com/office/drawing/2014/main" id="{2A6CF376-681A-43AE-9DCA-402D46A3AF63}"/>
              </a:ext>
            </a:extLst>
          </p:cNvPr>
          <p:cNvSpPr txBox="1"/>
          <p:nvPr/>
        </p:nvSpPr>
        <p:spPr>
          <a:xfrm>
            <a:off x="2857500" y="3756404"/>
            <a:ext cx="4534802" cy="207453"/>
          </a:xfrm>
          <a:prstGeom prst="rect">
            <a:avLst/>
          </a:prstGeom>
          <a:noFill/>
          <a:ln>
            <a:solidFill>
              <a:schemeClr val="accent1"/>
            </a:solidFill>
          </a:ln>
        </p:spPr>
        <p:txBody>
          <a:bodyPr wrap="square" rtlCol="0">
            <a:noAutofit/>
          </a:bodyPr>
          <a:lstStyle/>
          <a:p>
            <a:pPr algn="ctr"/>
            <a:r>
              <a:rPr lang="en-US" sz="788" dirty="0"/>
              <a:t>End: Move to Contracting process.</a:t>
            </a:r>
            <a:endParaRPr lang="en-AU" sz="788" dirty="0"/>
          </a:p>
        </p:txBody>
      </p:sp>
      <p:sp>
        <p:nvSpPr>
          <p:cNvPr id="39" name="Slide Number Placeholder 3">
            <a:extLst>
              <a:ext uri="{FF2B5EF4-FFF2-40B4-BE49-F238E27FC236}">
                <a16:creationId xmlns:a16="http://schemas.microsoft.com/office/drawing/2014/main" id="{685D2951-EEB8-BAE7-B261-0D7CF66C6A8D}"/>
              </a:ext>
            </a:extLst>
          </p:cNvPr>
          <p:cNvSpPr>
            <a:spLocks noGrp="1"/>
          </p:cNvSpPr>
          <p:nvPr>
            <p:ph type="sldNum" sz="quarter" idx="12"/>
          </p:nvPr>
        </p:nvSpPr>
        <p:spPr>
          <a:xfrm>
            <a:off x="6343650" y="4846125"/>
            <a:ext cx="1600200" cy="273844"/>
          </a:xfrm>
        </p:spPr>
        <p:txBody>
          <a:bodyPr>
            <a:normAutofit fontScale="70000" lnSpcReduction="20000"/>
          </a:bodyPr>
          <a:lstStyle/>
          <a:p>
            <a:fld id="{31C689D0-C062-4C02-BF43-EF47B8FCCFEE}" type="slidenum">
              <a:rPr lang="en-AU" smtClean="0"/>
              <a:t>22</a:t>
            </a:fld>
            <a:endParaRPr lang="en-AU" dirty="0"/>
          </a:p>
        </p:txBody>
      </p:sp>
      <p:cxnSp>
        <p:nvCxnSpPr>
          <p:cNvPr id="66" name="Connector: Elbow 65" descr="Connector for Step 5 After clarification sre all responses now a Yes or Other?">
            <a:extLst>
              <a:ext uri="{FF2B5EF4-FFF2-40B4-BE49-F238E27FC236}">
                <a16:creationId xmlns:a16="http://schemas.microsoft.com/office/drawing/2014/main" id="{FA4ED1D4-155C-F8B1-69D8-9B09EC2F4A77}"/>
              </a:ext>
            </a:extLst>
          </p:cNvPr>
          <p:cNvCxnSpPr>
            <a:cxnSpLocks/>
            <a:stCxn id="11" idx="2"/>
            <a:endCxn id="12" idx="0"/>
          </p:cNvCxnSpPr>
          <p:nvPr/>
        </p:nvCxnSpPr>
        <p:spPr>
          <a:xfrm rot="16200000" flipH="1">
            <a:off x="5088243" y="2860352"/>
            <a:ext cx="78080" cy="4757"/>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Connector: Elbow 69" descr="Connector to Step 4. Seek clarification">
            <a:extLst>
              <a:ext uri="{FF2B5EF4-FFF2-40B4-BE49-F238E27FC236}">
                <a16:creationId xmlns:a16="http://schemas.microsoft.com/office/drawing/2014/main" id="{F09BF426-2F08-B51E-AEE5-668D9BBAA6F3}"/>
              </a:ext>
            </a:extLst>
          </p:cNvPr>
          <p:cNvCxnSpPr>
            <a:cxnSpLocks/>
            <a:stCxn id="10" idx="2"/>
            <a:endCxn id="11" idx="0"/>
          </p:cNvCxnSpPr>
          <p:nvPr/>
        </p:nvCxnSpPr>
        <p:spPr>
          <a:xfrm rot="5400000">
            <a:off x="5067163" y="2188605"/>
            <a:ext cx="115491" cy="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3" name="Connector: Elbow 72" descr="Connector for End: Move to Contracting Process">
            <a:extLst>
              <a:ext uri="{FF2B5EF4-FFF2-40B4-BE49-F238E27FC236}">
                <a16:creationId xmlns:a16="http://schemas.microsoft.com/office/drawing/2014/main" id="{83C5F716-1C02-742B-3D4E-22411E8FEFC4}"/>
              </a:ext>
            </a:extLst>
          </p:cNvPr>
          <p:cNvCxnSpPr>
            <a:cxnSpLocks/>
            <a:stCxn id="14" idx="2"/>
            <a:endCxn id="32" idx="0"/>
          </p:cNvCxnSpPr>
          <p:nvPr/>
        </p:nvCxnSpPr>
        <p:spPr>
          <a:xfrm rot="16200000" flipH="1">
            <a:off x="5056794" y="3688297"/>
            <a:ext cx="136212" cy="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76" name="Group 75" descr="Icon denoting that the Accessibility questions and evaluation methodology (Tool) should be referred to in step 5. ">
            <a:extLst>
              <a:ext uri="{FF2B5EF4-FFF2-40B4-BE49-F238E27FC236}">
                <a16:creationId xmlns:a16="http://schemas.microsoft.com/office/drawing/2014/main" id="{BA73AB95-CC3F-9A5B-C87E-D7F206878287}"/>
              </a:ext>
            </a:extLst>
          </p:cNvPr>
          <p:cNvGrpSpPr/>
          <p:nvPr/>
        </p:nvGrpSpPr>
        <p:grpSpPr>
          <a:xfrm>
            <a:off x="7136635" y="3340525"/>
            <a:ext cx="349152" cy="268196"/>
            <a:chOff x="563319" y="5642235"/>
            <a:chExt cx="238984" cy="276999"/>
          </a:xfrm>
        </p:grpSpPr>
        <p:grpSp>
          <p:nvGrpSpPr>
            <p:cNvPr id="77" name="Group 259">
              <a:extLst>
                <a:ext uri="{FF2B5EF4-FFF2-40B4-BE49-F238E27FC236}">
                  <a16:creationId xmlns:a16="http://schemas.microsoft.com/office/drawing/2014/main" id="{9554CA46-6838-05DB-818D-28F3EC003051}"/>
                </a:ext>
              </a:extLst>
            </p:cNvPr>
            <p:cNvGrpSpPr>
              <a:grpSpLocks noChangeAspect="1"/>
            </p:cNvGrpSpPr>
            <p:nvPr/>
          </p:nvGrpSpPr>
          <p:grpSpPr bwMode="auto">
            <a:xfrm>
              <a:off x="594229" y="5642235"/>
              <a:ext cx="208074" cy="276999"/>
              <a:chOff x="5561" y="2997"/>
              <a:chExt cx="320" cy="426"/>
            </a:xfrm>
            <a:solidFill>
              <a:srgbClr val="004165"/>
            </a:solidFill>
          </p:grpSpPr>
          <p:sp>
            <p:nvSpPr>
              <p:cNvPr id="79" name="Freeform 260">
                <a:extLst>
                  <a:ext uri="{FF2B5EF4-FFF2-40B4-BE49-F238E27FC236}">
                    <a16:creationId xmlns:a16="http://schemas.microsoft.com/office/drawing/2014/main" id="{89D2B08A-EDB8-2A48-82F5-B727DEE974B2}"/>
                  </a:ext>
                </a:extLst>
              </p:cNvPr>
              <p:cNvSpPr>
                <a:spLocks noEditPoints="1"/>
              </p:cNvSpPr>
              <p:nvPr/>
            </p:nvSpPr>
            <p:spPr bwMode="auto">
              <a:xfrm>
                <a:off x="5614" y="2997"/>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102 w 180"/>
                  <a:gd name="T11" fmla="*/ 0 h 252"/>
                  <a:gd name="T12" fmla="*/ 106 w 180"/>
                  <a:gd name="T13" fmla="*/ 1 h 252"/>
                  <a:gd name="T14" fmla="*/ 178 w 180"/>
                  <a:gd name="T15" fmla="*/ 73 h 252"/>
                  <a:gd name="T16" fmla="*/ 180 w 180"/>
                  <a:gd name="T17" fmla="*/ 78 h 252"/>
                  <a:gd name="T18" fmla="*/ 180 w 180"/>
                  <a:gd name="T19" fmla="*/ 246 h 252"/>
                  <a:gd name="T20" fmla="*/ 174 w 180"/>
                  <a:gd name="T21" fmla="*/ 252 h 252"/>
                  <a:gd name="T22" fmla="*/ 12 w 180"/>
                  <a:gd name="T23" fmla="*/ 240 h 252"/>
                  <a:gd name="T24" fmla="*/ 168 w 180"/>
                  <a:gd name="T25" fmla="*/ 240 h 252"/>
                  <a:gd name="T26" fmla="*/ 168 w 180"/>
                  <a:gd name="T27" fmla="*/ 80 h 252"/>
                  <a:gd name="T28" fmla="*/ 100 w 180"/>
                  <a:gd name="T29" fmla="*/ 12 h 252"/>
                  <a:gd name="T30" fmla="*/ 12 w 180"/>
                  <a:gd name="T31" fmla="*/ 12 h 252"/>
                  <a:gd name="T32" fmla="*/ 12 w 180"/>
                  <a:gd name="T33"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102" y="0"/>
                      <a:pt x="102" y="0"/>
                      <a:pt x="102" y="0"/>
                    </a:cubicBezTo>
                    <a:cubicBezTo>
                      <a:pt x="104" y="0"/>
                      <a:pt x="105" y="0"/>
                      <a:pt x="106" y="1"/>
                    </a:cubicBezTo>
                    <a:cubicBezTo>
                      <a:pt x="178" y="73"/>
                      <a:pt x="178" y="73"/>
                      <a:pt x="178" y="73"/>
                    </a:cubicBezTo>
                    <a:cubicBezTo>
                      <a:pt x="180" y="75"/>
                      <a:pt x="180" y="76"/>
                      <a:pt x="180" y="78"/>
                    </a:cubicBezTo>
                    <a:cubicBezTo>
                      <a:pt x="180" y="246"/>
                      <a:pt x="180" y="246"/>
                      <a:pt x="180" y="246"/>
                    </a:cubicBezTo>
                    <a:cubicBezTo>
                      <a:pt x="180" y="249"/>
                      <a:pt x="178" y="252"/>
                      <a:pt x="174" y="252"/>
                    </a:cubicBezTo>
                    <a:close/>
                    <a:moveTo>
                      <a:pt x="12" y="240"/>
                    </a:moveTo>
                    <a:cubicBezTo>
                      <a:pt x="168" y="240"/>
                      <a:pt x="168" y="240"/>
                      <a:pt x="168" y="240"/>
                    </a:cubicBezTo>
                    <a:cubicBezTo>
                      <a:pt x="168" y="80"/>
                      <a:pt x="168" y="80"/>
                      <a:pt x="168" y="80"/>
                    </a:cubicBezTo>
                    <a:cubicBezTo>
                      <a:pt x="100" y="12"/>
                      <a:pt x="100" y="12"/>
                      <a:pt x="100" y="12"/>
                    </a:cubicBezTo>
                    <a:cubicBezTo>
                      <a:pt x="12" y="12"/>
                      <a:pt x="12" y="12"/>
                      <a:pt x="12" y="12"/>
                    </a:cubicBezTo>
                    <a:lnTo>
                      <a:pt x="12"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80" name="Freeform 261">
                <a:extLst>
                  <a:ext uri="{FF2B5EF4-FFF2-40B4-BE49-F238E27FC236}">
                    <a16:creationId xmlns:a16="http://schemas.microsoft.com/office/drawing/2014/main" id="{570CC549-3D65-507C-744A-127F36B88949}"/>
                  </a:ext>
                </a:extLst>
              </p:cNvPr>
              <p:cNvSpPr>
                <a:spLocks/>
              </p:cNvSpPr>
              <p:nvPr/>
            </p:nvSpPr>
            <p:spPr bwMode="auto">
              <a:xfrm>
                <a:off x="5757" y="2997"/>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81" name="Freeform 262">
                <a:extLst>
                  <a:ext uri="{FF2B5EF4-FFF2-40B4-BE49-F238E27FC236}">
                    <a16:creationId xmlns:a16="http://schemas.microsoft.com/office/drawing/2014/main" id="{9F174F1B-5CE0-B241-3D2F-0301B2B15022}"/>
                  </a:ext>
                </a:extLst>
              </p:cNvPr>
              <p:cNvSpPr>
                <a:spLocks/>
              </p:cNvSpPr>
              <p:nvPr/>
            </p:nvSpPr>
            <p:spPr bwMode="auto">
              <a:xfrm>
                <a:off x="5561" y="3050"/>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42 w 180"/>
                  <a:gd name="T11" fmla="*/ 0 h 252"/>
                  <a:gd name="T12" fmla="*/ 48 w 180"/>
                  <a:gd name="T13" fmla="*/ 6 h 252"/>
                  <a:gd name="T14" fmla="*/ 42 w 180"/>
                  <a:gd name="T15" fmla="*/ 12 h 252"/>
                  <a:gd name="T16" fmla="*/ 12 w 180"/>
                  <a:gd name="T17" fmla="*/ 12 h 252"/>
                  <a:gd name="T18" fmla="*/ 12 w 180"/>
                  <a:gd name="T19" fmla="*/ 240 h 252"/>
                  <a:gd name="T20" fmla="*/ 168 w 180"/>
                  <a:gd name="T21" fmla="*/ 240 h 252"/>
                  <a:gd name="T22" fmla="*/ 168 w 180"/>
                  <a:gd name="T23" fmla="*/ 210 h 252"/>
                  <a:gd name="T24" fmla="*/ 174 w 180"/>
                  <a:gd name="T25" fmla="*/ 204 h 252"/>
                  <a:gd name="T26" fmla="*/ 180 w 180"/>
                  <a:gd name="T27" fmla="*/ 210 h 252"/>
                  <a:gd name="T28" fmla="*/ 180 w 180"/>
                  <a:gd name="T29" fmla="*/ 246 h 252"/>
                  <a:gd name="T30" fmla="*/ 174 w 180"/>
                  <a:gd name="T3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42" y="0"/>
                      <a:pt x="42" y="0"/>
                      <a:pt x="42" y="0"/>
                    </a:cubicBezTo>
                    <a:cubicBezTo>
                      <a:pt x="46" y="0"/>
                      <a:pt x="48" y="2"/>
                      <a:pt x="48" y="6"/>
                    </a:cubicBezTo>
                    <a:cubicBezTo>
                      <a:pt x="48" y="9"/>
                      <a:pt x="46" y="12"/>
                      <a:pt x="42" y="12"/>
                    </a:cubicBezTo>
                    <a:cubicBezTo>
                      <a:pt x="12" y="12"/>
                      <a:pt x="12" y="12"/>
                      <a:pt x="12" y="12"/>
                    </a:cubicBezTo>
                    <a:cubicBezTo>
                      <a:pt x="12" y="240"/>
                      <a:pt x="12" y="240"/>
                      <a:pt x="12" y="240"/>
                    </a:cubicBezTo>
                    <a:cubicBezTo>
                      <a:pt x="168" y="240"/>
                      <a:pt x="168" y="240"/>
                      <a:pt x="168" y="240"/>
                    </a:cubicBezTo>
                    <a:cubicBezTo>
                      <a:pt x="168" y="210"/>
                      <a:pt x="168" y="210"/>
                      <a:pt x="168" y="210"/>
                    </a:cubicBezTo>
                    <a:cubicBezTo>
                      <a:pt x="168" y="206"/>
                      <a:pt x="171" y="204"/>
                      <a:pt x="174" y="204"/>
                    </a:cubicBezTo>
                    <a:cubicBezTo>
                      <a:pt x="178" y="204"/>
                      <a:pt x="180" y="206"/>
                      <a:pt x="180" y="210"/>
                    </a:cubicBezTo>
                    <a:cubicBezTo>
                      <a:pt x="180" y="246"/>
                      <a:pt x="180" y="246"/>
                      <a:pt x="180" y="246"/>
                    </a:cubicBezTo>
                    <a:cubicBezTo>
                      <a:pt x="180" y="249"/>
                      <a:pt x="178" y="252"/>
                      <a:pt x="17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grpSp>
        <p:sp>
          <p:nvSpPr>
            <p:cNvPr id="78" name="TextBox 77">
              <a:extLst>
                <a:ext uri="{FF2B5EF4-FFF2-40B4-BE49-F238E27FC236}">
                  <a16:creationId xmlns:a16="http://schemas.microsoft.com/office/drawing/2014/main" id="{C53BADDE-1791-1985-E6B1-23891C8C8039}"/>
                </a:ext>
              </a:extLst>
            </p:cNvPr>
            <p:cNvSpPr txBox="1"/>
            <p:nvPr/>
          </p:nvSpPr>
          <p:spPr>
            <a:xfrm>
              <a:off x="563319" y="5680356"/>
              <a:ext cx="238984" cy="226489"/>
            </a:xfrm>
            <a:prstGeom prst="rect">
              <a:avLst/>
            </a:prstGeom>
            <a:noFill/>
          </p:spPr>
          <p:txBody>
            <a:bodyPr wrap="square" lIns="123444" rIns="0" rtlCol="0">
              <a:spAutoFit/>
            </a:bodyPr>
            <a:lstStyle/>
            <a:p>
              <a:pPr algn="r" defTabSz="685800">
                <a:buClrTx/>
                <a:defRPr/>
              </a:pPr>
              <a:endParaRPr lang="en-US" sz="300" dirty="0">
                <a:solidFill>
                  <a:srgbClr val="004165"/>
                </a:solidFill>
                <a:latin typeface="Verdana Pro" panose="020B0604030504040204" pitchFamily="34" charset="0"/>
              </a:endParaRPr>
            </a:p>
            <a:p>
              <a:pPr defTabSz="685800">
                <a:buClrTx/>
                <a:defRPr/>
              </a:pPr>
              <a:r>
                <a:rPr lang="en-US" sz="525" dirty="0">
                  <a:solidFill>
                    <a:srgbClr val="004165"/>
                  </a:solidFill>
                  <a:latin typeface="Verdana Pro" panose="020B0604030504040204" pitchFamily="34" charset="0"/>
                </a:rPr>
                <a:t>Tool</a:t>
              </a:r>
              <a:endParaRPr lang="en-AU" sz="100" dirty="0">
                <a:solidFill>
                  <a:srgbClr val="004165"/>
                </a:solidFill>
                <a:latin typeface="Verdana Pro" panose="020B0604030504040204" pitchFamily="34" charset="0"/>
              </a:endParaRPr>
            </a:p>
          </p:txBody>
        </p:sp>
      </p:grpSp>
      <p:pic>
        <p:nvPicPr>
          <p:cNvPr id="3" name="Picture 2" title="Australian Network on Disability logo">
            <a:extLst>
              <a:ext uri="{FF2B5EF4-FFF2-40B4-BE49-F238E27FC236}">
                <a16:creationId xmlns:a16="http://schemas.microsoft.com/office/drawing/2014/main" id="{7952AED8-DCB9-9028-BE3A-17E022A364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70" y="231402"/>
            <a:ext cx="1358805" cy="369331"/>
          </a:xfrm>
          <a:prstGeom prst="rect">
            <a:avLst/>
          </a:prstGeom>
        </p:spPr>
      </p:pic>
    </p:spTree>
    <p:extLst>
      <p:ext uri="{BB962C8B-B14F-4D97-AF65-F5344CB8AC3E}">
        <p14:creationId xmlns:p14="http://schemas.microsoft.com/office/powerpoint/2010/main" val="2430126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F39A7C2-9446-44EA-BA8B-7E9BCF648645}"/>
              </a:ext>
            </a:extLst>
          </p:cNvPr>
          <p:cNvSpPr>
            <a:spLocks noGrp="1"/>
          </p:cNvSpPr>
          <p:nvPr>
            <p:ph type="title"/>
          </p:nvPr>
        </p:nvSpPr>
        <p:spPr>
          <a:xfrm>
            <a:off x="1965325" y="184682"/>
            <a:ext cx="6172200" cy="251222"/>
          </a:xfrm>
        </p:spPr>
        <p:txBody>
          <a:bodyPr>
            <a:noAutofit/>
          </a:bodyPr>
          <a:lstStyle/>
          <a:p>
            <a:r>
              <a:rPr lang="en-AU" sz="1200" b="1" dirty="0"/>
              <a:t>Direct Negotiations/ Contract Renewals</a:t>
            </a:r>
            <a:br>
              <a:rPr lang="en-AU" sz="1200" b="1" dirty="0"/>
            </a:br>
            <a:r>
              <a:rPr lang="en-AU" sz="1200" b="1" dirty="0"/>
              <a:t>4. </a:t>
            </a:r>
            <a:r>
              <a:rPr lang="en-US" sz="1200" b="1" dirty="0"/>
              <a:t>Contracting</a:t>
            </a:r>
            <a:endParaRPr lang="en-AU" sz="1200" b="1" dirty="0"/>
          </a:p>
        </p:txBody>
      </p:sp>
      <p:sp>
        <p:nvSpPr>
          <p:cNvPr id="6" name="TextBox 5">
            <a:extLst>
              <a:ext uri="{FF2B5EF4-FFF2-40B4-BE49-F238E27FC236}">
                <a16:creationId xmlns:a16="http://schemas.microsoft.com/office/drawing/2014/main" id="{1BFD3DFC-50E3-4BDE-B4DC-ED452E32D110}"/>
              </a:ext>
            </a:extLst>
          </p:cNvPr>
          <p:cNvSpPr txBox="1"/>
          <p:nvPr/>
        </p:nvSpPr>
        <p:spPr>
          <a:xfrm>
            <a:off x="1428750" y="971551"/>
            <a:ext cx="6343650" cy="334835"/>
          </a:xfrm>
          <a:prstGeom prst="rect">
            <a:avLst/>
          </a:prstGeom>
          <a:noFill/>
          <a:ln>
            <a:solidFill>
              <a:schemeClr val="accent1"/>
            </a:solidFill>
          </a:ln>
        </p:spPr>
        <p:txBody>
          <a:bodyPr wrap="square" rtlCol="0">
            <a:spAutoFit/>
          </a:bodyPr>
          <a:lstStyle/>
          <a:p>
            <a:pPr marL="171450" indent="-171450">
              <a:buAutoNum type="arabicPeriod"/>
            </a:pPr>
            <a:r>
              <a:rPr lang="en-US" sz="788" dirty="0"/>
              <a:t>Ideally include the supplier tender response to the accessibility questions into an Accessibility Schedule in the contract. Noting that for renewals this may be particularly difficult to get agreement on and a “fail fast” approach is often the most appropriate.</a:t>
            </a:r>
          </a:p>
        </p:txBody>
      </p:sp>
      <p:sp>
        <p:nvSpPr>
          <p:cNvPr id="9" name="TextBox 8">
            <a:extLst>
              <a:ext uri="{FF2B5EF4-FFF2-40B4-BE49-F238E27FC236}">
                <a16:creationId xmlns:a16="http://schemas.microsoft.com/office/drawing/2014/main" id="{A98CB61A-4A37-4158-8204-6CDDD5C414F7}"/>
              </a:ext>
            </a:extLst>
          </p:cNvPr>
          <p:cNvSpPr txBox="1"/>
          <p:nvPr/>
        </p:nvSpPr>
        <p:spPr>
          <a:xfrm>
            <a:off x="1428750" y="1543050"/>
            <a:ext cx="6343650" cy="577338"/>
          </a:xfrm>
          <a:prstGeom prst="rect">
            <a:avLst/>
          </a:prstGeom>
          <a:noFill/>
          <a:ln>
            <a:solidFill>
              <a:schemeClr val="accent1"/>
            </a:solidFill>
          </a:ln>
        </p:spPr>
        <p:txBody>
          <a:bodyPr wrap="square" rtlCol="0">
            <a:spAutoFit/>
          </a:bodyPr>
          <a:lstStyle/>
          <a:p>
            <a:r>
              <a:rPr lang="en-US" sz="788" dirty="0"/>
              <a:t>2. It is suggested that the main body of the contract contains a clause that commits the supplier to delivering a product or service that meets the level of accessibility noted when they returned the Accessibility Selection Tool responses. </a:t>
            </a:r>
          </a:p>
          <a:p>
            <a:r>
              <a:rPr lang="en-US" sz="788" dirty="0"/>
              <a:t> The table of questions and supplier’s response (including any clarifications e.g. cost) can then be pasted into an Accessibility Schedule.</a:t>
            </a:r>
          </a:p>
          <a:p>
            <a:r>
              <a:rPr lang="en-US" sz="788" dirty="0"/>
              <a:t>Does the supplier accept the concept of having clauses to hold the supplier to their responses?</a:t>
            </a:r>
            <a:endParaRPr lang="en-AU" sz="788" dirty="0"/>
          </a:p>
        </p:txBody>
      </p:sp>
      <p:sp>
        <p:nvSpPr>
          <p:cNvPr id="10" name="TextBox 9">
            <a:extLst>
              <a:ext uri="{FF2B5EF4-FFF2-40B4-BE49-F238E27FC236}">
                <a16:creationId xmlns:a16="http://schemas.microsoft.com/office/drawing/2014/main" id="{8D8E467C-AC68-4A07-B638-28F8190DCCE6}"/>
              </a:ext>
            </a:extLst>
          </p:cNvPr>
          <p:cNvSpPr txBox="1"/>
          <p:nvPr/>
        </p:nvSpPr>
        <p:spPr>
          <a:xfrm>
            <a:off x="3691216" y="2354256"/>
            <a:ext cx="1828799" cy="334835"/>
          </a:xfrm>
          <a:prstGeom prst="rect">
            <a:avLst/>
          </a:prstGeom>
          <a:noFill/>
          <a:ln>
            <a:solidFill>
              <a:schemeClr val="accent1"/>
            </a:solidFill>
          </a:ln>
        </p:spPr>
        <p:txBody>
          <a:bodyPr wrap="square" rtlCol="0">
            <a:spAutoFit/>
          </a:bodyPr>
          <a:lstStyle/>
          <a:p>
            <a:r>
              <a:rPr lang="en-US" sz="788" dirty="0"/>
              <a:t>3a. Yes. Does the supplier accept wording of the clause(s).</a:t>
            </a:r>
            <a:endParaRPr lang="en-AU" sz="788" dirty="0"/>
          </a:p>
        </p:txBody>
      </p:sp>
      <p:sp>
        <p:nvSpPr>
          <p:cNvPr id="11" name="TextBox 10">
            <a:extLst>
              <a:ext uri="{FF2B5EF4-FFF2-40B4-BE49-F238E27FC236}">
                <a16:creationId xmlns:a16="http://schemas.microsoft.com/office/drawing/2014/main" id="{46479FD5-AE97-43D4-96A4-DDCB6DDC0A10}"/>
              </a:ext>
            </a:extLst>
          </p:cNvPr>
          <p:cNvSpPr txBox="1"/>
          <p:nvPr/>
        </p:nvSpPr>
        <p:spPr>
          <a:xfrm>
            <a:off x="4316016" y="3751690"/>
            <a:ext cx="1485900" cy="334835"/>
          </a:xfrm>
          <a:prstGeom prst="rect">
            <a:avLst/>
          </a:prstGeom>
          <a:noFill/>
          <a:ln>
            <a:solidFill>
              <a:schemeClr val="accent1"/>
            </a:solidFill>
          </a:ln>
        </p:spPr>
        <p:txBody>
          <a:bodyPr wrap="square" rtlCol="0">
            <a:spAutoFit/>
          </a:bodyPr>
          <a:lstStyle/>
          <a:p>
            <a:r>
              <a:rPr lang="en-US" sz="788" dirty="0"/>
              <a:t>3b. No. Escalate to Accessibility Policy Owner</a:t>
            </a:r>
            <a:endParaRPr lang="en-AU" sz="788" dirty="0"/>
          </a:p>
        </p:txBody>
      </p:sp>
      <p:sp>
        <p:nvSpPr>
          <p:cNvPr id="12" name="TextBox 11">
            <a:extLst>
              <a:ext uri="{FF2B5EF4-FFF2-40B4-BE49-F238E27FC236}">
                <a16:creationId xmlns:a16="http://schemas.microsoft.com/office/drawing/2014/main" id="{56319706-7707-4AA5-94E6-BAD9ABE5EF80}"/>
              </a:ext>
            </a:extLst>
          </p:cNvPr>
          <p:cNvSpPr txBox="1"/>
          <p:nvPr/>
        </p:nvSpPr>
        <p:spPr>
          <a:xfrm>
            <a:off x="3691216" y="2899761"/>
            <a:ext cx="1835523" cy="213585"/>
          </a:xfrm>
          <a:prstGeom prst="rect">
            <a:avLst/>
          </a:prstGeom>
          <a:noFill/>
          <a:ln>
            <a:solidFill>
              <a:schemeClr val="accent1"/>
            </a:solidFill>
          </a:ln>
        </p:spPr>
        <p:txBody>
          <a:bodyPr wrap="square" rtlCol="0">
            <a:spAutoFit/>
          </a:bodyPr>
          <a:lstStyle/>
          <a:p>
            <a:r>
              <a:rPr lang="en-US" sz="788" dirty="0"/>
              <a:t>4. Yes. Include clauses. End</a:t>
            </a:r>
            <a:endParaRPr lang="en-AU" sz="788" dirty="0"/>
          </a:p>
        </p:txBody>
      </p:sp>
      <p:sp>
        <p:nvSpPr>
          <p:cNvPr id="13" name="TextBox 12">
            <a:extLst>
              <a:ext uri="{FF2B5EF4-FFF2-40B4-BE49-F238E27FC236}">
                <a16:creationId xmlns:a16="http://schemas.microsoft.com/office/drawing/2014/main" id="{47FE20A2-EBE9-4529-BF11-60F650F8EDDF}"/>
              </a:ext>
            </a:extLst>
          </p:cNvPr>
          <p:cNvSpPr txBox="1"/>
          <p:nvPr/>
        </p:nvSpPr>
        <p:spPr>
          <a:xfrm>
            <a:off x="6045994" y="2352503"/>
            <a:ext cx="1497806" cy="334835"/>
          </a:xfrm>
          <a:prstGeom prst="rect">
            <a:avLst/>
          </a:prstGeom>
          <a:noFill/>
          <a:ln>
            <a:solidFill>
              <a:schemeClr val="accent1"/>
            </a:solidFill>
          </a:ln>
        </p:spPr>
        <p:txBody>
          <a:bodyPr wrap="square" rtlCol="0">
            <a:spAutoFit/>
          </a:bodyPr>
          <a:lstStyle/>
          <a:p>
            <a:r>
              <a:rPr lang="en-US" sz="788" dirty="0"/>
              <a:t>4b. No. Rework language with supplier.</a:t>
            </a:r>
            <a:endParaRPr lang="en-AU" sz="788" dirty="0"/>
          </a:p>
        </p:txBody>
      </p:sp>
      <p:sp>
        <p:nvSpPr>
          <p:cNvPr id="14" name="TextBox 13">
            <a:extLst>
              <a:ext uri="{FF2B5EF4-FFF2-40B4-BE49-F238E27FC236}">
                <a16:creationId xmlns:a16="http://schemas.microsoft.com/office/drawing/2014/main" id="{58BAE3CA-3AE2-4172-A6F7-2F62AFA95461}"/>
              </a:ext>
            </a:extLst>
          </p:cNvPr>
          <p:cNvSpPr txBox="1"/>
          <p:nvPr/>
        </p:nvSpPr>
        <p:spPr>
          <a:xfrm>
            <a:off x="6045994" y="2780179"/>
            <a:ext cx="1504529" cy="456087"/>
          </a:xfrm>
          <a:prstGeom prst="rect">
            <a:avLst/>
          </a:prstGeom>
          <a:noFill/>
          <a:ln>
            <a:solidFill>
              <a:schemeClr val="accent1"/>
            </a:solidFill>
          </a:ln>
        </p:spPr>
        <p:txBody>
          <a:bodyPr wrap="square" rtlCol="0">
            <a:spAutoFit/>
          </a:bodyPr>
          <a:lstStyle/>
          <a:p>
            <a:r>
              <a:rPr lang="en-US" sz="788" dirty="0"/>
              <a:t>5. Can a compromise be agreed that maintains the intent of the clause(s)?</a:t>
            </a:r>
            <a:endParaRPr lang="en-AU" sz="788" dirty="0"/>
          </a:p>
        </p:txBody>
      </p:sp>
      <p:cxnSp>
        <p:nvCxnSpPr>
          <p:cNvPr id="20" name="Connector: Elbow 19" descr="Connector to No. Step 3b. Escalate.">
            <a:extLst>
              <a:ext uri="{FF2B5EF4-FFF2-40B4-BE49-F238E27FC236}">
                <a16:creationId xmlns:a16="http://schemas.microsoft.com/office/drawing/2014/main" id="{2246BABB-2704-4CAB-B859-10D75B7100EC}"/>
              </a:ext>
            </a:extLst>
          </p:cNvPr>
          <p:cNvCxnSpPr>
            <a:cxnSpLocks/>
            <a:stCxn id="14" idx="2"/>
            <a:endCxn id="11" idx="3"/>
          </p:cNvCxnSpPr>
          <p:nvPr/>
        </p:nvCxnSpPr>
        <p:spPr>
          <a:xfrm rot="5400000">
            <a:off x="5958667" y="3079516"/>
            <a:ext cx="682842" cy="996343"/>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or: Elbow 29" descr="Connector to Yes. Step 4. Include clauses">
            <a:extLst>
              <a:ext uri="{FF2B5EF4-FFF2-40B4-BE49-F238E27FC236}">
                <a16:creationId xmlns:a16="http://schemas.microsoft.com/office/drawing/2014/main" id="{319B5F07-1F6C-4AEB-B0CB-004BDE46AC58}"/>
              </a:ext>
            </a:extLst>
          </p:cNvPr>
          <p:cNvCxnSpPr>
            <a:cxnSpLocks/>
            <a:stCxn id="14" idx="1"/>
            <a:endCxn id="12" idx="3"/>
          </p:cNvCxnSpPr>
          <p:nvPr/>
        </p:nvCxnSpPr>
        <p:spPr>
          <a:xfrm rot="10800000">
            <a:off x="5526740" y="3006555"/>
            <a:ext cx="519255" cy="1669"/>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Connector: Elbow 35" descr="Connector to Yes. Step 4. Include clauses.">
            <a:extLst>
              <a:ext uri="{FF2B5EF4-FFF2-40B4-BE49-F238E27FC236}">
                <a16:creationId xmlns:a16="http://schemas.microsoft.com/office/drawing/2014/main" id="{8F71973B-399D-4ED6-89DC-EC4FBA9E1B83}"/>
              </a:ext>
            </a:extLst>
          </p:cNvPr>
          <p:cNvCxnSpPr>
            <a:cxnSpLocks/>
            <a:stCxn id="10" idx="2"/>
            <a:endCxn id="12" idx="0"/>
          </p:cNvCxnSpPr>
          <p:nvPr/>
        </p:nvCxnSpPr>
        <p:spPr>
          <a:xfrm rot="16200000" flipH="1">
            <a:off x="4501962" y="2792745"/>
            <a:ext cx="210670" cy="336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Connector: Elbow 56" descr="Connector to Step 2.">
            <a:extLst>
              <a:ext uri="{FF2B5EF4-FFF2-40B4-BE49-F238E27FC236}">
                <a16:creationId xmlns:a16="http://schemas.microsoft.com/office/drawing/2014/main" id="{E053C1CC-1653-41E2-BA02-B1B2D7B6F3A3}"/>
              </a:ext>
            </a:extLst>
          </p:cNvPr>
          <p:cNvCxnSpPr>
            <a:cxnSpLocks/>
            <a:stCxn id="6" idx="2"/>
            <a:endCxn id="9" idx="0"/>
          </p:cNvCxnSpPr>
          <p:nvPr/>
        </p:nvCxnSpPr>
        <p:spPr>
          <a:xfrm rot="5400000">
            <a:off x="4482243" y="1424718"/>
            <a:ext cx="236664" cy="12700"/>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8" name="Connector: Elbow 57" descr="Connector to Yes. Step 3a">
            <a:extLst>
              <a:ext uri="{FF2B5EF4-FFF2-40B4-BE49-F238E27FC236}">
                <a16:creationId xmlns:a16="http://schemas.microsoft.com/office/drawing/2014/main" id="{93A4E98C-6ACD-46FE-BE58-6319FF79683F}"/>
              </a:ext>
            </a:extLst>
          </p:cNvPr>
          <p:cNvCxnSpPr>
            <a:cxnSpLocks/>
            <a:stCxn id="9" idx="2"/>
            <a:endCxn id="10" idx="0"/>
          </p:cNvCxnSpPr>
          <p:nvPr/>
        </p:nvCxnSpPr>
        <p:spPr>
          <a:xfrm rot="16200000" flipH="1">
            <a:off x="4486161" y="2234801"/>
            <a:ext cx="233868" cy="504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9" name="Connector: Elbow 78" descr="Connector to No. Step 3b. Escalate.">
            <a:extLst>
              <a:ext uri="{FF2B5EF4-FFF2-40B4-BE49-F238E27FC236}">
                <a16:creationId xmlns:a16="http://schemas.microsoft.com/office/drawing/2014/main" id="{2BD2C9F5-DA4C-4971-8A75-D8B8E529C5AC}"/>
              </a:ext>
            </a:extLst>
          </p:cNvPr>
          <p:cNvCxnSpPr>
            <a:cxnSpLocks/>
            <a:stCxn id="9" idx="3"/>
            <a:endCxn id="11" idx="3"/>
          </p:cNvCxnSpPr>
          <p:nvPr/>
        </p:nvCxnSpPr>
        <p:spPr>
          <a:xfrm flipH="1">
            <a:off x="5801916" y="1831719"/>
            <a:ext cx="1970484" cy="2087389"/>
          </a:xfrm>
          <a:prstGeom prst="bentConnector3">
            <a:avLst>
              <a:gd name="adj1" fmla="val -1160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Connector: Elbow 86" descr="Connector to No. Step 4.b.">
            <a:extLst>
              <a:ext uri="{FF2B5EF4-FFF2-40B4-BE49-F238E27FC236}">
                <a16:creationId xmlns:a16="http://schemas.microsoft.com/office/drawing/2014/main" id="{E2A516A0-AA2D-48D0-8C7D-6C026819F039}"/>
              </a:ext>
            </a:extLst>
          </p:cNvPr>
          <p:cNvCxnSpPr>
            <a:cxnSpLocks/>
            <a:stCxn id="10" idx="3"/>
            <a:endCxn id="13" idx="1"/>
          </p:cNvCxnSpPr>
          <p:nvPr/>
        </p:nvCxnSpPr>
        <p:spPr>
          <a:xfrm flipV="1">
            <a:off x="5520015" y="2519921"/>
            <a:ext cx="525979" cy="1753"/>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 name="Connector: Elbow 89" descr="Connector to Step 5. Can a Compromise be agreed?">
            <a:extLst>
              <a:ext uri="{FF2B5EF4-FFF2-40B4-BE49-F238E27FC236}">
                <a16:creationId xmlns:a16="http://schemas.microsoft.com/office/drawing/2014/main" id="{25A0C0E4-CC5D-40A9-88B4-7306E34ADA7C}"/>
              </a:ext>
            </a:extLst>
          </p:cNvPr>
          <p:cNvCxnSpPr>
            <a:cxnSpLocks/>
            <a:stCxn id="13" idx="2"/>
            <a:endCxn id="14" idx="0"/>
          </p:cNvCxnSpPr>
          <p:nvPr/>
        </p:nvCxnSpPr>
        <p:spPr>
          <a:xfrm rot="16200000" flipH="1">
            <a:off x="6750158" y="2732077"/>
            <a:ext cx="92841" cy="336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A79B00DE-8B3A-4F79-ACB3-8E981696D897}"/>
              </a:ext>
            </a:extLst>
          </p:cNvPr>
          <p:cNvSpPr txBox="1"/>
          <p:nvPr/>
        </p:nvSpPr>
        <p:spPr>
          <a:xfrm>
            <a:off x="4314031" y="4203227"/>
            <a:ext cx="1485900" cy="334835"/>
          </a:xfrm>
          <a:prstGeom prst="rect">
            <a:avLst/>
          </a:prstGeom>
          <a:noFill/>
          <a:ln>
            <a:solidFill>
              <a:schemeClr val="accent1"/>
            </a:solidFill>
          </a:ln>
        </p:spPr>
        <p:txBody>
          <a:bodyPr wrap="square" rtlCol="0">
            <a:spAutoFit/>
          </a:bodyPr>
          <a:lstStyle/>
          <a:p>
            <a:r>
              <a:rPr lang="en-US" sz="788" dirty="0"/>
              <a:t>6. Policy Owner accepts supplier position?</a:t>
            </a:r>
            <a:endParaRPr lang="en-AU" sz="788" dirty="0"/>
          </a:p>
        </p:txBody>
      </p:sp>
      <p:cxnSp>
        <p:nvCxnSpPr>
          <p:cNvPr id="99" name="Connector: Elbow 98" descr="Connector to Step 6. Accept Supplier Position?">
            <a:extLst>
              <a:ext uri="{FF2B5EF4-FFF2-40B4-BE49-F238E27FC236}">
                <a16:creationId xmlns:a16="http://schemas.microsoft.com/office/drawing/2014/main" id="{B1F7DB68-829A-40D7-B88E-B0C3FA4E4745}"/>
              </a:ext>
            </a:extLst>
          </p:cNvPr>
          <p:cNvCxnSpPr>
            <a:cxnSpLocks/>
            <a:stCxn id="11" idx="2"/>
            <a:endCxn id="98" idx="0"/>
          </p:cNvCxnSpPr>
          <p:nvPr/>
        </p:nvCxnSpPr>
        <p:spPr>
          <a:xfrm rot="5400000">
            <a:off x="4999623" y="4143884"/>
            <a:ext cx="116702" cy="1985"/>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2" name="Connector: Elbow 101" descr="Connector to Yes. Step 7.a. Contractualise and end.">
            <a:extLst>
              <a:ext uri="{FF2B5EF4-FFF2-40B4-BE49-F238E27FC236}">
                <a16:creationId xmlns:a16="http://schemas.microsoft.com/office/drawing/2014/main" id="{C0FC1836-8A09-4526-BBA7-0A918265716D}"/>
              </a:ext>
            </a:extLst>
          </p:cNvPr>
          <p:cNvCxnSpPr>
            <a:cxnSpLocks/>
            <a:stCxn id="98" idx="1"/>
            <a:endCxn id="3" idx="1"/>
          </p:cNvCxnSpPr>
          <p:nvPr/>
        </p:nvCxnSpPr>
        <p:spPr>
          <a:xfrm rot="10800000">
            <a:off x="3697939" y="3478759"/>
            <a:ext cx="616092" cy="891887"/>
          </a:xfrm>
          <a:prstGeom prst="bentConnector3">
            <a:avLst>
              <a:gd name="adj1" fmla="val 137105"/>
            </a:avLst>
          </a:prstGeom>
          <a:ln>
            <a:tailEnd type="triangle"/>
          </a:ln>
        </p:spPr>
        <p:style>
          <a:lnRef idx="1">
            <a:schemeClr val="accent1"/>
          </a:lnRef>
          <a:fillRef idx="0">
            <a:schemeClr val="accent1"/>
          </a:fillRef>
          <a:effectRef idx="0">
            <a:schemeClr val="accent1"/>
          </a:effectRef>
          <a:fontRef idx="minor">
            <a:schemeClr val="tx1"/>
          </a:fontRef>
        </p:style>
      </p:cxnSp>
      <p:sp>
        <p:nvSpPr>
          <p:cNvPr id="107" name="TextBox 106">
            <a:extLst>
              <a:ext uri="{FF2B5EF4-FFF2-40B4-BE49-F238E27FC236}">
                <a16:creationId xmlns:a16="http://schemas.microsoft.com/office/drawing/2014/main" id="{01A73D7E-B7D6-4C95-B90F-07B6018CDA35}"/>
              </a:ext>
            </a:extLst>
          </p:cNvPr>
          <p:cNvSpPr txBox="1"/>
          <p:nvPr/>
        </p:nvSpPr>
        <p:spPr>
          <a:xfrm>
            <a:off x="2565400" y="4614347"/>
            <a:ext cx="4985123" cy="456087"/>
          </a:xfrm>
          <a:prstGeom prst="rect">
            <a:avLst/>
          </a:prstGeom>
          <a:noFill/>
          <a:ln>
            <a:solidFill>
              <a:schemeClr val="accent1"/>
            </a:solidFill>
          </a:ln>
        </p:spPr>
        <p:txBody>
          <a:bodyPr wrap="square" rtlCol="0">
            <a:spAutoFit/>
          </a:bodyPr>
          <a:lstStyle/>
          <a:p>
            <a:r>
              <a:rPr lang="en-US" sz="788" dirty="0"/>
              <a:t>7b. No. Policy Owner and Sponsor to resolve, with the most likely scenario being that the non compliance is documented, and any resolution is worked through at a later date as part of ongoing strategy for this good or service.</a:t>
            </a:r>
            <a:endParaRPr lang="en-AU" sz="788" dirty="0"/>
          </a:p>
        </p:txBody>
      </p:sp>
      <p:cxnSp>
        <p:nvCxnSpPr>
          <p:cNvPr id="108" name="Connector: Elbow 107" descr="Connector to No. Step 7b. Policy Owner and Sponsor to resolve.">
            <a:extLst>
              <a:ext uri="{FF2B5EF4-FFF2-40B4-BE49-F238E27FC236}">
                <a16:creationId xmlns:a16="http://schemas.microsoft.com/office/drawing/2014/main" id="{6ACD6C5C-6E30-46C7-B7A6-4E36F744F716}"/>
              </a:ext>
            </a:extLst>
          </p:cNvPr>
          <p:cNvCxnSpPr>
            <a:cxnSpLocks/>
            <a:stCxn id="98" idx="2"/>
            <a:endCxn id="107" idx="0"/>
          </p:cNvCxnSpPr>
          <p:nvPr/>
        </p:nvCxnSpPr>
        <p:spPr>
          <a:xfrm rot="16200000" flipH="1">
            <a:off x="5019329" y="4575713"/>
            <a:ext cx="76285" cy="981"/>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FB71EB6-E22E-437D-8F32-7779E9333DD3}"/>
              </a:ext>
            </a:extLst>
          </p:cNvPr>
          <p:cNvSpPr txBox="1"/>
          <p:nvPr/>
        </p:nvSpPr>
        <p:spPr>
          <a:xfrm>
            <a:off x="1371600" y="683955"/>
            <a:ext cx="1200150" cy="230832"/>
          </a:xfrm>
          <a:prstGeom prst="rect">
            <a:avLst/>
          </a:prstGeom>
          <a:noFill/>
          <a:ln>
            <a:solidFill>
              <a:schemeClr val="tx1"/>
            </a:solidFill>
          </a:ln>
        </p:spPr>
        <p:txBody>
          <a:bodyPr wrap="square" rtlCol="0">
            <a:spAutoFit/>
          </a:bodyPr>
          <a:lstStyle/>
          <a:p>
            <a:r>
              <a:rPr lang="en-US" sz="900" b="1" dirty="0">
                <a:solidFill>
                  <a:schemeClr val="tx1"/>
                </a:solidFill>
              </a:rPr>
              <a:t>Procurement</a:t>
            </a:r>
            <a:endParaRPr lang="en-AU" sz="900" b="1" dirty="0">
              <a:solidFill>
                <a:schemeClr val="tx1"/>
              </a:solidFill>
            </a:endParaRPr>
          </a:p>
        </p:txBody>
      </p:sp>
      <p:sp>
        <p:nvSpPr>
          <p:cNvPr id="72" name="TextBox 71">
            <a:extLst>
              <a:ext uri="{FF2B5EF4-FFF2-40B4-BE49-F238E27FC236}">
                <a16:creationId xmlns:a16="http://schemas.microsoft.com/office/drawing/2014/main" id="{997F9916-CDA7-4B4D-8EE2-057CB51D3374}"/>
              </a:ext>
            </a:extLst>
          </p:cNvPr>
          <p:cNvSpPr txBox="1"/>
          <p:nvPr/>
        </p:nvSpPr>
        <p:spPr>
          <a:xfrm>
            <a:off x="1365250" y="3713648"/>
            <a:ext cx="1200150" cy="230832"/>
          </a:xfrm>
          <a:prstGeom prst="rect">
            <a:avLst/>
          </a:prstGeom>
          <a:solidFill>
            <a:schemeClr val="bg1"/>
          </a:solidFill>
          <a:ln>
            <a:solidFill>
              <a:schemeClr val="tx1"/>
            </a:solidFill>
          </a:ln>
        </p:spPr>
        <p:txBody>
          <a:bodyPr wrap="square" rtlCol="0">
            <a:spAutoFit/>
          </a:bodyPr>
          <a:lstStyle/>
          <a:p>
            <a:r>
              <a:rPr lang="en-US" sz="900" b="1" dirty="0">
                <a:solidFill>
                  <a:schemeClr val="tx1"/>
                </a:solidFill>
              </a:rPr>
              <a:t>Contract Owner</a:t>
            </a:r>
            <a:endParaRPr lang="en-AU" sz="900" b="1" dirty="0">
              <a:solidFill>
                <a:schemeClr val="tx1"/>
              </a:solidFill>
            </a:endParaRPr>
          </a:p>
        </p:txBody>
      </p:sp>
      <p:sp>
        <p:nvSpPr>
          <p:cNvPr id="73" name="TextBox 72" descr="This box indicates that activities in this section are the responsibility of the Sponsor. although some are shared with the Business as well.">
            <a:extLst>
              <a:ext uri="{FF2B5EF4-FFF2-40B4-BE49-F238E27FC236}">
                <a16:creationId xmlns:a16="http://schemas.microsoft.com/office/drawing/2014/main" id="{68FC820D-FFB6-412D-A314-BBBAF465AC0F}"/>
              </a:ext>
            </a:extLst>
          </p:cNvPr>
          <p:cNvSpPr txBox="1"/>
          <p:nvPr/>
        </p:nvSpPr>
        <p:spPr>
          <a:xfrm>
            <a:off x="1365250" y="4614347"/>
            <a:ext cx="771525" cy="230832"/>
          </a:xfrm>
          <a:prstGeom prst="rect">
            <a:avLst/>
          </a:prstGeom>
          <a:noFill/>
          <a:ln>
            <a:solidFill>
              <a:schemeClr val="tx1"/>
            </a:solidFill>
          </a:ln>
        </p:spPr>
        <p:txBody>
          <a:bodyPr wrap="square" rtlCol="0">
            <a:spAutoFit/>
          </a:bodyPr>
          <a:lstStyle/>
          <a:p>
            <a:r>
              <a:rPr lang="en-US" sz="900" b="1" dirty="0">
                <a:solidFill>
                  <a:schemeClr val="tx1"/>
                </a:solidFill>
              </a:rPr>
              <a:t>Sponsor</a:t>
            </a:r>
            <a:endParaRPr lang="en-AU" sz="900" b="1" dirty="0">
              <a:solidFill>
                <a:schemeClr val="tx1"/>
              </a:solidFill>
            </a:endParaRPr>
          </a:p>
        </p:txBody>
      </p:sp>
      <p:cxnSp>
        <p:nvCxnSpPr>
          <p:cNvPr id="133" name="Straight Connector 132" descr="Below this line activities are the responsibility of the Contract Owner. Above this line responsibilities are Procurement's">
            <a:extLst>
              <a:ext uri="{FF2B5EF4-FFF2-40B4-BE49-F238E27FC236}">
                <a16:creationId xmlns:a16="http://schemas.microsoft.com/office/drawing/2014/main" id="{2F9F77C5-5039-4ADE-954C-296BDACBD704}"/>
              </a:ext>
            </a:extLst>
          </p:cNvPr>
          <p:cNvCxnSpPr>
            <a:cxnSpLocks/>
          </p:cNvCxnSpPr>
          <p:nvPr/>
        </p:nvCxnSpPr>
        <p:spPr>
          <a:xfrm>
            <a:off x="1228725" y="3657600"/>
            <a:ext cx="66865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4" name="Straight Connector 133" descr="Below this line activities are the responsibility of the Sponsor">
            <a:extLst>
              <a:ext uri="{FF2B5EF4-FFF2-40B4-BE49-F238E27FC236}">
                <a16:creationId xmlns:a16="http://schemas.microsoft.com/office/drawing/2014/main" id="{9B776918-FF82-4259-92A3-CC6FC69C05F3}"/>
              </a:ext>
            </a:extLst>
          </p:cNvPr>
          <p:cNvCxnSpPr>
            <a:cxnSpLocks/>
          </p:cNvCxnSpPr>
          <p:nvPr/>
        </p:nvCxnSpPr>
        <p:spPr>
          <a:xfrm>
            <a:off x="1241028" y="4572000"/>
            <a:ext cx="6686550" cy="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31" name="Group 30" descr="Icon denoting that the Accessibility Policy (Policy) should be referred to in step 8. ">
            <a:extLst>
              <a:ext uri="{FF2B5EF4-FFF2-40B4-BE49-F238E27FC236}">
                <a16:creationId xmlns:a16="http://schemas.microsoft.com/office/drawing/2014/main" id="{016EEE6B-6B4D-4FC2-A580-4C8570C792F8}"/>
              </a:ext>
            </a:extLst>
          </p:cNvPr>
          <p:cNvGrpSpPr/>
          <p:nvPr/>
        </p:nvGrpSpPr>
        <p:grpSpPr>
          <a:xfrm>
            <a:off x="7308948" y="4525924"/>
            <a:ext cx="349152" cy="268196"/>
            <a:chOff x="563319" y="5642235"/>
            <a:chExt cx="238984" cy="276999"/>
          </a:xfrm>
        </p:grpSpPr>
        <p:grpSp>
          <p:nvGrpSpPr>
            <p:cNvPr id="32" name="Group 259">
              <a:extLst>
                <a:ext uri="{FF2B5EF4-FFF2-40B4-BE49-F238E27FC236}">
                  <a16:creationId xmlns:a16="http://schemas.microsoft.com/office/drawing/2014/main" id="{CC3B2995-755C-4883-91C8-FC474A824284}"/>
                </a:ext>
              </a:extLst>
            </p:cNvPr>
            <p:cNvGrpSpPr>
              <a:grpSpLocks noChangeAspect="1"/>
            </p:cNvGrpSpPr>
            <p:nvPr/>
          </p:nvGrpSpPr>
          <p:grpSpPr bwMode="auto">
            <a:xfrm>
              <a:off x="594229" y="5642235"/>
              <a:ext cx="208074" cy="276999"/>
              <a:chOff x="5561" y="2997"/>
              <a:chExt cx="320" cy="426"/>
            </a:xfrm>
            <a:solidFill>
              <a:srgbClr val="004165"/>
            </a:solidFill>
          </p:grpSpPr>
          <p:sp>
            <p:nvSpPr>
              <p:cNvPr id="34" name="Freeform 260">
                <a:extLst>
                  <a:ext uri="{FF2B5EF4-FFF2-40B4-BE49-F238E27FC236}">
                    <a16:creationId xmlns:a16="http://schemas.microsoft.com/office/drawing/2014/main" id="{C970DDBA-0253-4C4F-9552-AE6AF7511F8A}"/>
                  </a:ext>
                </a:extLst>
              </p:cNvPr>
              <p:cNvSpPr>
                <a:spLocks noEditPoints="1"/>
              </p:cNvSpPr>
              <p:nvPr/>
            </p:nvSpPr>
            <p:spPr bwMode="auto">
              <a:xfrm>
                <a:off x="5614" y="2997"/>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102 w 180"/>
                  <a:gd name="T11" fmla="*/ 0 h 252"/>
                  <a:gd name="T12" fmla="*/ 106 w 180"/>
                  <a:gd name="T13" fmla="*/ 1 h 252"/>
                  <a:gd name="T14" fmla="*/ 178 w 180"/>
                  <a:gd name="T15" fmla="*/ 73 h 252"/>
                  <a:gd name="T16" fmla="*/ 180 w 180"/>
                  <a:gd name="T17" fmla="*/ 78 h 252"/>
                  <a:gd name="T18" fmla="*/ 180 w 180"/>
                  <a:gd name="T19" fmla="*/ 246 h 252"/>
                  <a:gd name="T20" fmla="*/ 174 w 180"/>
                  <a:gd name="T21" fmla="*/ 252 h 252"/>
                  <a:gd name="T22" fmla="*/ 12 w 180"/>
                  <a:gd name="T23" fmla="*/ 240 h 252"/>
                  <a:gd name="T24" fmla="*/ 168 w 180"/>
                  <a:gd name="T25" fmla="*/ 240 h 252"/>
                  <a:gd name="T26" fmla="*/ 168 w 180"/>
                  <a:gd name="T27" fmla="*/ 80 h 252"/>
                  <a:gd name="T28" fmla="*/ 100 w 180"/>
                  <a:gd name="T29" fmla="*/ 12 h 252"/>
                  <a:gd name="T30" fmla="*/ 12 w 180"/>
                  <a:gd name="T31" fmla="*/ 12 h 252"/>
                  <a:gd name="T32" fmla="*/ 12 w 180"/>
                  <a:gd name="T33" fmla="*/ 24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102" y="0"/>
                      <a:pt x="102" y="0"/>
                      <a:pt x="102" y="0"/>
                    </a:cubicBezTo>
                    <a:cubicBezTo>
                      <a:pt x="104" y="0"/>
                      <a:pt x="105" y="0"/>
                      <a:pt x="106" y="1"/>
                    </a:cubicBezTo>
                    <a:cubicBezTo>
                      <a:pt x="178" y="73"/>
                      <a:pt x="178" y="73"/>
                      <a:pt x="178" y="73"/>
                    </a:cubicBezTo>
                    <a:cubicBezTo>
                      <a:pt x="180" y="75"/>
                      <a:pt x="180" y="76"/>
                      <a:pt x="180" y="78"/>
                    </a:cubicBezTo>
                    <a:cubicBezTo>
                      <a:pt x="180" y="246"/>
                      <a:pt x="180" y="246"/>
                      <a:pt x="180" y="246"/>
                    </a:cubicBezTo>
                    <a:cubicBezTo>
                      <a:pt x="180" y="249"/>
                      <a:pt x="178" y="252"/>
                      <a:pt x="174" y="252"/>
                    </a:cubicBezTo>
                    <a:close/>
                    <a:moveTo>
                      <a:pt x="12" y="240"/>
                    </a:moveTo>
                    <a:cubicBezTo>
                      <a:pt x="168" y="240"/>
                      <a:pt x="168" y="240"/>
                      <a:pt x="168" y="240"/>
                    </a:cubicBezTo>
                    <a:cubicBezTo>
                      <a:pt x="168" y="80"/>
                      <a:pt x="168" y="80"/>
                      <a:pt x="168" y="80"/>
                    </a:cubicBezTo>
                    <a:cubicBezTo>
                      <a:pt x="100" y="12"/>
                      <a:pt x="100" y="12"/>
                      <a:pt x="100" y="12"/>
                    </a:cubicBezTo>
                    <a:cubicBezTo>
                      <a:pt x="12" y="12"/>
                      <a:pt x="12" y="12"/>
                      <a:pt x="12" y="12"/>
                    </a:cubicBezTo>
                    <a:lnTo>
                      <a:pt x="12"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35" name="Freeform 261">
                <a:extLst>
                  <a:ext uri="{FF2B5EF4-FFF2-40B4-BE49-F238E27FC236}">
                    <a16:creationId xmlns:a16="http://schemas.microsoft.com/office/drawing/2014/main" id="{93A4D330-CF78-4482-A924-C030B4B05C5E}"/>
                  </a:ext>
                </a:extLst>
              </p:cNvPr>
              <p:cNvSpPr>
                <a:spLocks/>
              </p:cNvSpPr>
              <p:nvPr/>
            </p:nvSpPr>
            <p:spPr bwMode="auto">
              <a:xfrm>
                <a:off x="5757" y="2997"/>
                <a:ext cx="124" cy="124"/>
              </a:xfrm>
              <a:custGeom>
                <a:avLst/>
                <a:gdLst>
                  <a:gd name="T0" fmla="*/ 78 w 84"/>
                  <a:gd name="T1" fmla="*/ 84 h 84"/>
                  <a:gd name="T2" fmla="*/ 6 w 84"/>
                  <a:gd name="T3" fmla="*/ 84 h 84"/>
                  <a:gd name="T4" fmla="*/ 0 w 84"/>
                  <a:gd name="T5" fmla="*/ 78 h 84"/>
                  <a:gd name="T6" fmla="*/ 0 w 84"/>
                  <a:gd name="T7" fmla="*/ 6 h 84"/>
                  <a:gd name="T8" fmla="*/ 6 w 84"/>
                  <a:gd name="T9" fmla="*/ 0 h 84"/>
                  <a:gd name="T10" fmla="*/ 12 w 84"/>
                  <a:gd name="T11" fmla="*/ 6 h 84"/>
                  <a:gd name="T12" fmla="*/ 12 w 84"/>
                  <a:gd name="T13" fmla="*/ 72 h 84"/>
                  <a:gd name="T14" fmla="*/ 78 w 84"/>
                  <a:gd name="T15" fmla="*/ 72 h 84"/>
                  <a:gd name="T16" fmla="*/ 84 w 84"/>
                  <a:gd name="T17" fmla="*/ 78 h 84"/>
                  <a:gd name="T18" fmla="*/ 78 w 84"/>
                  <a:gd name="T19"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 h="84">
                    <a:moveTo>
                      <a:pt x="78" y="84"/>
                    </a:moveTo>
                    <a:cubicBezTo>
                      <a:pt x="6" y="84"/>
                      <a:pt x="6" y="84"/>
                      <a:pt x="6" y="84"/>
                    </a:cubicBezTo>
                    <a:cubicBezTo>
                      <a:pt x="3" y="84"/>
                      <a:pt x="0" y="81"/>
                      <a:pt x="0" y="78"/>
                    </a:cubicBezTo>
                    <a:cubicBezTo>
                      <a:pt x="0" y="6"/>
                      <a:pt x="0" y="6"/>
                      <a:pt x="0" y="6"/>
                    </a:cubicBezTo>
                    <a:cubicBezTo>
                      <a:pt x="0" y="2"/>
                      <a:pt x="3" y="0"/>
                      <a:pt x="6" y="0"/>
                    </a:cubicBezTo>
                    <a:cubicBezTo>
                      <a:pt x="10" y="0"/>
                      <a:pt x="12" y="2"/>
                      <a:pt x="12" y="6"/>
                    </a:cubicBezTo>
                    <a:cubicBezTo>
                      <a:pt x="12" y="72"/>
                      <a:pt x="12" y="72"/>
                      <a:pt x="12" y="72"/>
                    </a:cubicBezTo>
                    <a:cubicBezTo>
                      <a:pt x="78" y="72"/>
                      <a:pt x="78" y="72"/>
                      <a:pt x="78" y="72"/>
                    </a:cubicBezTo>
                    <a:cubicBezTo>
                      <a:pt x="82" y="72"/>
                      <a:pt x="84" y="74"/>
                      <a:pt x="84" y="78"/>
                    </a:cubicBezTo>
                    <a:cubicBezTo>
                      <a:pt x="84" y="81"/>
                      <a:pt x="82" y="84"/>
                      <a:pt x="78"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sp>
            <p:nvSpPr>
              <p:cNvPr id="37" name="Freeform 262">
                <a:extLst>
                  <a:ext uri="{FF2B5EF4-FFF2-40B4-BE49-F238E27FC236}">
                    <a16:creationId xmlns:a16="http://schemas.microsoft.com/office/drawing/2014/main" id="{E3F82B90-D50F-40FE-B210-062BECE1BAA1}"/>
                  </a:ext>
                </a:extLst>
              </p:cNvPr>
              <p:cNvSpPr>
                <a:spLocks/>
              </p:cNvSpPr>
              <p:nvPr/>
            </p:nvSpPr>
            <p:spPr bwMode="auto">
              <a:xfrm>
                <a:off x="5561" y="3050"/>
                <a:ext cx="267" cy="373"/>
              </a:xfrm>
              <a:custGeom>
                <a:avLst/>
                <a:gdLst>
                  <a:gd name="T0" fmla="*/ 174 w 180"/>
                  <a:gd name="T1" fmla="*/ 252 h 252"/>
                  <a:gd name="T2" fmla="*/ 6 w 180"/>
                  <a:gd name="T3" fmla="*/ 252 h 252"/>
                  <a:gd name="T4" fmla="*/ 0 w 180"/>
                  <a:gd name="T5" fmla="*/ 246 h 252"/>
                  <a:gd name="T6" fmla="*/ 0 w 180"/>
                  <a:gd name="T7" fmla="*/ 6 h 252"/>
                  <a:gd name="T8" fmla="*/ 6 w 180"/>
                  <a:gd name="T9" fmla="*/ 0 h 252"/>
                  <a:gd name="T10" fmla="*/ 42 w 180"/>
                  <a:gd name="T11" fmla="*/ 0 h 252"/>
                  <a:gd name="T12" fmla="*/ 48 w 180"/>
                  <a:gd name="T13" fmla="*/ 6 h 252"/>
                  <a:gd name="T14" fmla="*/ 42 w 180"/>
                  <a:gd name="T15" fmla="*/ 12 h 252"/>
                  <a:gd name="T16" fmla="*/ 12 w 180"/>
                  <a:gd name="T17" fmla="*/ 12 h 252"/>
                  <a:gd name="T18" fmla="*/ 12 w 180"/>
                  <a:gd name="T19" fmla="*/ 240 h 252"/>
                  <a:gd name="T20" fmla="*/ 168 w 180"/>
                  <a:gd name="T21" fmla="*/ 240 h 252"/>
                  <a:gd name="T22" fmla="*/ 168 w 180"/>
                  <a:gd name="T23" fmla="*/ 210 h 252"/>
                  <a:gd name="T24" fmla="*/ 174 w 180"/>
                  <a:gd name="T25" fmla="*/ 204 h 252"/>
                  <a:gd name="T26" fmla="*/ 180 w 180"/>
                  <a:gd name="T27" fmla="*/ 210 h 252"/>
                  <a:gd name="T28" fmla="*/ 180 w 180"/>
                  <a:gd name="T29" fmla="*/ 246 h 252"/>
                  <a:gd name="T30" fmla="*/ 174 w 180"/>
                  <a:gd name="T31" fmla="*/ 252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0" h="252">
                    <a:moveTo>
                      <a:pt x="174" y="252"/>
                    </a:moveTo>
                    <a:cubicBezTo>
                      <a:pt x="6" y="252"/>
                      <a:pt x="6" y="252"/>
                      <a:pt x="6" y="252"/>
                    </a:cubicBezTo>
                    <a:cubicBezTo>
                      <a:pt x="3" y="252"/>
                      <a:pt x="0" y="249"/>
                      <a:pt x="0" y="246"/>
                    </a:cubicBezTo>
                    <a:cubicBezTo>
                      <a:pt x="0" y="6"/>
                      <a:pt x="0" y="6"/>
                      <a:pt x="0" y="6"/>
                    </a:cubicBezTo>
                    <a:cubicBezTo>
                      <a:pt x="0" y="2"/>
                      <a:pt x="3" y="0"/>
                      <a:pt x="6" y="0"/>
                    </a:cubicBezTo>
                    <a:cubicBezTo>
                      <a:pt x="42" y="0"/>
                      <a:pt x="42" y="0"/>
                      <a:pt x="42" y="0"/>
                    </a:cubicBezTo>
                    <a:cubicBezTo>
                      <a:pt x="46" y="0"/>
                      <a:pt x="48" y="2"/>
                      <a:pt x="48" y="6"/>
                    </a:cubicBezTo>
                    <a:cubicBezTo>
                      <a:pt x="48" y="9"/>
                      <a:pt x="46" y="12"/>
                      <a:pt x="42" y="12"/>
                    </a:cubicBezTo>
                    <a:cubicBezTo>
                      <a:pt x="12" y="12"/>
                      <a:pt x="12" y="12"/>
                      <a:pt x="12" y="12"/>
                    </a:cubicBezTo>
                    <a:cubicBezTo>
                      <a:pt x="12" y="240"/>
                      <a:pt x="12" y="240"/>
                      <a:pt x="12" y="240"/>
                    </a:cubicBezTo>
                    <a:cubicBezTo>
                      <a:pt x="168" y="240"/>
                      <a:pt x="168" y="240"/>
                      <a:pt x="168" y="240"/>
                    </a:cubicBezTo>
                    <a:cubicBezTo>
                      <a:pt x="168" y="210"/>
                      <a:pt x="168" y="210"/>
                      <a:pt x="168" y="210"/>
                    </a:cubicBezTo>
                    <a:cubicBezTo>
                      <a:pt x="168" y="206"/>
                      <a:pt x="171" y="204"/>
                      <a:pt x="174" y="204"/>
                    </a:cubicBezTo>
                    <a:cubicBezTo>
                      <a:pt x="178" y="204"/>
                      <a:pt x="180" y="206"/>
                      <a:pt x="180" y="210"/>
                    </a:cubicBezTo>
                    <a:cubicBezTo>
                      <a:pt x="180" y="246"/>
                      <a:pt x="180" y="246"/>
                      <a:pt x="180" y="246"/>
                    </a:cubicBezTo>
                    <a:cubicBezTo>
                      <a:pt x="180" y="249"/>
                      <a:pt x="178" y="252"/>
                      <a:pt x="174" y="2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defTabSz="685800" fontAlgn="base">
                  <a:spcBef>
                    <a:spcPct val="0"/>
                  </a:spcBef>
                  <a:spcAft>
                    <a:spcPct val="0"/>
                  </a:spcAft>
                  <a:buClrTx/>
                  <a:defRPr/>
                </a:pPr>
                <a:endParaRPr lang="en-AU" sz="1350" dirty="0">
                  <a:solidFill>
                    <a:srgbClr val="007DBA"/>
                  </a:solidFill>
                  <a:latin typeface="Verdana Pro" panose="020B0604030504040204" pitchFamily="34" charset="0"/>
                  <a:cs typeface="Arial" charset="0"/>
                </a:endParaRPr>
              </a:p>
            </p:txBody>
          </p:sp>
        </p:grpSp>
        <p:sp>
          <p:nvSpPr>
            <p:cNvPr id="33" name="TextBox 32" descr="Action 12 requires the reference to the Accessibility Policy">
              <a:extLst>
                <a:ext uri="{FF2B5EF4-FFF2-40B4-BE49-F238E27FC236}">
                  <a16:creationId xmlns:a16="http://schemas.microsoft.com/office/drawing/2014/main" id="{2A8DDBEE-4EE4-4A80-8D51-704C0E38513C}"/>
                </a:ext>
              </a:extLst>
            </p:cNvPr>
            <p:cNvSpPr txBox="1"/>
            <p:nvPr/>
          </p:nvSpPr>
          <p:spPr>
            <a:xfrm>
              <a:off x="563319" y="5680356"/>
              <a:ext cx="238984" cy="226489"/>
            </a:xfrm>
            <a:prstGeom prst="rect">
              <a:avLst/>
            </a:prstGeom>
            <a:noFill/>
          </p:spPr>
          <p:txBody>
            <a:bodyPr wrap="square" lIns="123444" rIns="0" rtlCol="0">
              <a:spAutoFit/>
            </a:bodyPr>
            <a:lstStyle/>
            <a:p>
              <a:pPr algn="r" defTabSz="685800">
                <a:buClrTx/>
                <a:defRPr/>
              </a:pPr>
              <a:endParaRPr lang="en-US" sz="300" dirty="0">
                <a:solidFill>
                  <a:srgbClr val="004165"/>
                </a:solidFill>
                <a:latin typeface="Verdana Pro" panose="020B0604030504040204" pitchFamily="34" charset="0"/>
              </a:endParaRPr>
            </a:p>
            <a:p>
              <a:pPr defTabSz="685800">
                <a:buClrTx/>
                <a:defRPr/>
              </a:pPr>
              <a:r>
                <a:rPr lang="en-US" sz="525" dirty="0">
                  <a:solidFill>
                    <a:srgbClr val="004165"/>
                  </a:solidFill>
                  <a:latin typeface="Verdana Pro" panose="020B0604030504040204" pitchFamily="34" charset="0"/>
                </a:rPr>
                <a:t>Policy</a:t>
              </a:r>
              <a:endParaRPr lang="en-AU" sz="100" dirty="0">
                <a:solidFill>
                  <a:srgbClr val="004165"/>
                </a:solidFill>
                <a:latin typeface="Verdana Pro" panose="020B0604030504040204" pitchFamily="34" charset="0"/>
              </a:endParaRPr>
            </a:p>
          </p:txBody>
        </p:sp>
      </p:grpSp>
      <p:sp>
        <p:nvSpPr>
          <p:cNvPr id="2" name="Slide Number Placeholder 1">
            <a:extLst>
              <a:ext uri="{FF2B5EF4-FFF2-40B4-BE49-F238E27FC236}">
                <a16:creationId xmlns:a16="http://schemas.microsoft.com/office/drawing/2014/main" id="{961CEB50-1E4F-6931-DE29-4C36CFFDB095}"/>
              </a:ext>
            </a:extLst>
          </p:cNvPr>
          <p:cNvSpPr>
            <a:spLocks noGrp="1"/>
          </p:cNvSpPr>
          <p:nvPr>
            <p:ph type="sldNum" sz="quarter" idx="12"/>
          </p:nvPr>
        </p:nvSpPr>
        <p:spPr>
          <a:xfrm>
            <a:off x="6315075" y="4848870"/>
            <a:ext cx="1600200" cy="273844"/>
          </a:xfrm>
        </p:spPr>
        <p:txBody>
          <a:bodyPr>
            <a:normAutofit fontScale="70000" lnSpcReduction="20000"/>
          </a:bodyPr>
          <a:lstStyle/>
          <a:p>
            <a:fld id="{31C689D0-C062-4C02-BF43-EF47B8FCCFEE}" type="slidenum">
              <a:rPr lang="en-AU" smtClean="0"/>
              <a:t>23</a:t>
            </a:fld>
            <a:endParaRPr lang="en-AU" dirty="0"/>
          </a:p>
        </p:txBody>
      </p:sp>
      <p:sp>
        <p:nvSpPr>
          <p:cNvPr id="3" name="TextBox 2">
            <a:extLst>
              <a:ext uri="{FF2B5EF4-FFF2-40B4-BE49-F238E27FC236}">
                <a16:creationId xmlns:a16="http://schemas.microsoft.com/office/drawing/2014/main" id="{78EA1BE6-0576-EA30-CB36-70F093DEC45F}"/>
              </a:ext>
            </a:extLst>
          </p:cNvPr>
          <p:cNvSpPr txBox="1"/>
          <p:nvPr/>
        </p:nvSpPr>
        <p:spPr>
          <a:xfrm>
            <a:off x="3697939" y="3311340"/>
            <a:ext cx="1822076" cy="334835"/>
          </a:xfrm>
          <a:prstGeom prst="rect">
            <a:avLst/>
          </a:prstGeom>
          <a:noFill/>
          <a:ln>
            <a:solidFill>
              <a:schemeClr val="accent1"/>
            </a:solidFill>
          </a:ln>
        </p:spPr>
        <p:txBody>
          <a:bodyPr wrap="square" rtlCol="0">
            <a:spAutoFit/>
          </a:bodyPr>
          <a:lstStyle/>
          <a:p>
            <a:r>
              <a:rPr lang="en-US" sz="788" dirty="0"/>
              <a:t>7a. Yes. </a:t>
            </a:r>
            <a:r>
              <a:rPr lang="en-US" sz="788" dirty="0" err="1"/>
              <a:t>Contractualise</a:t>
            </a:r>
            <a:r>
              <a:rPr lang="en-US" sz="788" dirty="0"/>
              <a:t> agreed approach. End</a:t>
            </a:r>
            <a:endParaRPr lang="en-AU" sz="788" dirty="0"/>
          </a:p>
        </p:txBody>
      </p:sp>
      <p:pic>
        <p:nvPicPr>
          <p:cNvPr id="7" name="Picture 6" title="Australian Network on Disability logo">
            <a:extLst>
              <a:ext uri="{FF2B5EF4-FFF2-40B4-BE49-F238E27FC236}">
                <a16:creationId xmlns:a16="http://schemas.microsoft.com/office/drawing/2014/main" id="{DB20ECC0-54D7-EAAE-5361-5BF6CE9F3D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70" y="231402"/>
            <a:ext cx="1358805" cy="369331"/>
          </a:xfrm>
          <a:prstGeom prst="rect">
            <a:avLst/>
          </a:prstGeom>
        </p:spPr>
      </p:pic>
    </p:spTree>
    <p:extLst>
      <p:ext uri="{BB962C8B-B14F-4D97-AF65-F5344CB8AC3E}">
        <p14:creationId xmlns:p14="http://schemas.microsoft.com/office/powerpoint/2010/main" val="2889039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a:extLst>
              <a:ext uri="{FF2B5EF4-FFF2-40B4-BE49-F238E27FC236}">
                <a16:creationId xmlns:a16="http://schemas.microsoft.com/office/drawing/2014/main" id="{927B22FB-D16B-4E49-979C-5092713CB010}"/>
              </a:ext>
            </a:extLst>
          </p:cNvPr>
          <p:cNvSpPr>
            <a:spLocks noGrp="1"/>
          </p:cNvSpPr>
          <p:nvPr>
            <p:ph type="title" idx="4294967295"/>
          </p:nvPr>
        </p:nvSpPr>
        <p:spPr>
          <a:xfrm>
            <a:off x="2194799" y="1569794"/>
            <a:ext cx="4754401" cy="874360"/>
          </a:xfrm>
        </p:spPr>
        <p:txBody>
          <a:bodyPr>
            <a:noAutofit/>
          </a:bodyPr>
          <a:lstStyle/>
          <a:p>
            <a:pPr algn="ctr"/>
            <a:r>
              <a:rPr lang="en-AU" sz="3600" dirty="0">
                <a:solidFill>
                  <a:schemeClr val="bg1"/>
                </a:solidFill>
              </a:rPr>
              <a:t>Example of supplier scoring  </a:t>
            </a:r>
          </a:p>
        </p:txBody>
      </p:sp>
      <p:sp>
        <p:nvSpPr>
          <p:cNvPr id="2" name="Slide Number Placeholder 1">
            <a:extLst>
              <a:ext uri="{FF2B5EF4-FFF2-40B4-BE49-F238E27FC236}">
                <a16:creationId xmlns:a16="http://schemas.microsoft.com/office/drawing/2014/main" id="{5DE5F476-ECBF-4109-A06D-5CCE5FB14201}"/>
              </a:ext>
            </a:extLst>
          </p:cNvPr>
          <p:cNvSpPr>
            <a:spLocks noGrp="1"/>
          </p:cNvSpPr>
          <p:nvPr>
            <p:ph type="sldNum" idx="12"/>
          </p:nvPr>
        </p:nvSpPr>
        <p:spPr/>
        <p:txBody>
          <a:bodyPr/>
          <a:lstStyle/>
          <a:p>
            <a:r>
              <a:rPr lang="en-GB"/>
              <a:t>Slide </a:t>
            </a:r>
            <a:fld id="{02696CA5-8008-6449-8BC4-F108A6DA03C9}" type="slidenum">
              <a:rPr lang="en-GB" smtClean="0"/>
              <a:pPr/>
              <a:t>24</a:t>
            </a:fld>
            <a:endParaRPr/>
          </a:p>
        </p:txBody>
      </p:sp>
    </p:spTree>
    <p:extLst>
      <p:ext uri="{BB962C8B-B14F-4D97-AF65-F5344CB8AC3E}">
        <p14:creationId xmlns:p14="http://schemas.microsoft.com/office/powerpoint/2010/main" val="40245773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6A87C4-8859-048E-479B-99404CEDD5F2}"/>
              </a:ext>
            </a:extLst>
          </p:cNvPr>
          <p:cNvSpPr>
            <a:spLocks noGrp="1"/>
          </p:cNvSpPr>
          <p:nvPr>
            <p:ph type="sldNum" sz="quarter" idx="12"/>
          </p:nvPr>
        </p:nvSpPr>
        <p:spPr>
          <a:xfrm>
            <a:off x="6400800" y="4966473"/>
            <a:ext cx="1600200" cy="177027"/>
          </a:xfrm>
        </p:spPr>
        <p:txBody>
          <a:bodyPr>
            <a:normAutofit fontScale="25000" lnSpcReduction="20000"/>
          </a:bodyPr>
          <a:lstStyle/>
          <a:p>
            <a:fld id="{31C689D0-C062-4C02-BF43-EF47B8FCCFEE}" type="slidenum">
              <a:rPr lang="en-AU" smtClean="0"/>
              <a:t>25</a:t>
            </a:fld>
            <a:endParaRPr lang="en-AU" dirty="0"/>
          </a:p>
        </p:txBody>
      </p:sp>
      <p:sp>
        <p:nvSpPr>
          <p:cNvPr id="6" name="Title 1">
            <a:extLst>
              <a:ext uri="{FF2B5EF4-FFF2-40B4-BE49-F238E27FC236}">
                <a16:creationId xmlns:a16="http://schemas.microsoft.com/office/drawing/2014/main" id="{5AE401D4-CD00-D9F1-568B-7D7199840C16}"/>
              </a:ext>
            </a:extLst>
          </p:cNvPr>
          <p:cNvSpPr>
            <a:spLocks noGrp="1"/>
          </p:cNvSpPr>
          <p:nvPr>
            <p:ph type="title"/>
          </p:nvPr>
        </p:nvSpPr>
        <p:spPr>
          <a:xfrm>
            <a:off x="1657356" y="267732"/>
            <a:ext cx="6172200" cy="251222"/>
          </a:xfrm>
        </p:spPr>
        <p:txBody>
          <a:bodyPr>
            <a:noAutofit/>
          </a:bodyPr>
          <a:lstStyle/>
          <a:p>
            <a:r>
              <a:rPr lang="en-AU" sz="1200" b="1" dirty="0"/>
              <a:t>Example of Supplier Scoring</a:t>
            </a:r>
          </a:p>
        </p:txBody>
      </p:sp>
      <p:sp>
        <p:nvSpPr>
          <p:cNvPr id="8" name="Subtitle 2">
            <a:extLst>
              <a:ext uri="{FF2B5EF4-FFF2-40B4-BE49-F238E27FC236}">
                <a16:creationId xmlns:a16="http://schemas.microsoft.com/office/drawing/2014/main" id="{616345BE-FCC7-4027-9DE3-EFED53AE02BF}"/>
              </a:ext>
            </a:extLst>
          </p:cNvPr>
          <p:cNvSpPr txBox="1">
            <a:spLocks/>
          </p:cNvSpPr>
          <p:nvPr/>
        </p:nvSpPr>
        <p:spPr>
          <a:xfrm>
            <a:off x="1371600" y="648527"/>
            <a:ext cx="6515100" cy="1219318"/>
          </a:xfrm>
          <a:prstGeom prst="rect">
            <a:avLst/>
          </a:prstGeom>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788" dirty="0"/>
              <a:t>Below provides a worked example of what a response from a supplier should look like. This example includes 6 out of the total 14 questions that would be asked when evaluating software.</a:t>
            </a:r>
          </a:p>
          <a:p>
            <a:pPr marL="0" indent="0">
              <a:buNone/>
            </a:pPr>
            <a:endParaRPr lang="en-US" sz="375" dirty="0"/>
          </a:p>
          <a:p>
            <a:pPr marL="0" indent="0">
              <a:buNone/>
            </a:pPr>
            <a:r>
              <a:rPr lang="en-US" sz="788" dirty="0"/>
              <a:t>The supplier has provided their answers by marking their response for each question in the scoring template, provided explanatory notes in column L, and have added the appropriate score for each question in the Score column (column M).</a:t>
            </a:r>
          </a:p>
          <a:p>
            <a:pPr marL="0" indent="0">
              <a:buNone/>
            </a:pPr>
            <a:endParaRPr lang="en-US" sz="375" dirty="0"/>
          </a:p>
          <a:p>
            <a:pPr marL="0" indent="0">
              <a:buNone/>
            </a:pPr>
            <a:endParaRPr lang="en-US" sz="375" dirty="0"/>
          </a:p>
          <a:p>
            <a:pPr marL="0" indent="0">
              <a:buNone/>
            </a:pPr>
            <a:r>
              <a:rPr lang="en-US" sz="788" dirty="0"/>
              <a:t>Further details for each questions scoring are on the next page.</a:t>
            </a:r>
          </a:p>
        </p:txBody>
      </p:sp>
      <p:pic>
        <p:nvPicPr>
          <p:cNvPr id="2" name="Picture 1" title="Australian Network on Disability logo">
            <a:extLst>
              <a:ext uri="{FF2B5EF4-FFF2-40B4-BE49-F238E27FC236}">
                <a16:creationId xmlns:a16="http://schemas.microsoft.com/office/drawing/2014/main" id="{4147AF33-B59B-08F1-326B-603414481D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70" y="231402"/>
            <a:ext cx="1358805" cy="369331"/>
          </a:xfrm>
          <a:prstGeom prst="rect">
            <a:avLst/>
          </a:prstGeom>
        </p:spPr>
      </p:pic>
      <p:pic>
        <p:nvPicPr>
          <p:cNvPr id="5" name="Picture 4">
            <a:extLst>
              <a:ext uri="{FF2B5EF4-FFF2-40B4-BE49-F238E27FC236}">
                <a16:creationId xmlns:a16="http://schemas.microsoft.com/office/drawing/2014/main" id="{D6D8DDD2-4683-9F4B-F44A-2CC1FA042FC7}"/>
              </a:ext>
            </a:extLst>
          </p:cNvPr>
          <p:cNvPicPr>
            <a:picLocks noChangeAspect="1"/>
          </p:cNvPicPr>
          <p:nvPr/>
        </p:nvPicPr>
        <p:blipFill>
          <a:blip r:embed="rId3"/>
          <a:stretch>
            <a:fillRect/>
          </a:stretch>
        </p:blipFill>
        <p:spPr>
          <a:xfrm>
            <a:off x="1172535" y="1867845"/>
            <a:ext cx="6798929" cy="2774005"/>
          </a:xfrm>
          <a:prstGeom prst="rect">
            <a:avLst/>
          </a:prstGeom>
        </p:spPr>
      </p:pic>
    </p:spTree>
    <p:extLst>
      <p:ext uri="{BB962C8B-B14F-4D97-AF65-F5344CB8AC3E}">
        <p14:creationId xmlns:p14="http://schemas.microsoft.com/office/powerpoint/2010/main" val="24904816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79C8-B627-8000-75F9-E95D461439C4}"/>
              </a:ext>
            </a:extLst>
          </p:cNvPr>
          <p:cNvSpPr>
            <a:spLocks noGrp="1"/>
          </p:cNvSpPr>
          <p:nvPr>
            <p:ph type="title"/>
          </p:nvPr>
        </p:nvSpPr>
        <p:spPr>
          <a:xfrm>
            <a:off x="872532" y="485433"/>
            <a:ext cx="8520600" cy="572700"/>
          </a:xfrm>
        </p:spPr>
        <p:txBody>
          <a:bodyPr>
            <a:normAutofit fontScale="90000"/>
          </a:bodyPr>
          <a:lstStyle/>
          <a:p>
            <a:r>
              <a:rPr lang="en-AU" sz="2800" b="1" dirty="0"/>
              <a:t>Worked Example for Supplier Scoring</a:t>
            </a:r>
            <a:endParaRPr lang="en-AU" dirty="0"/>
          </a:p>
        </p:txBody>
      </p:sp>
      <p:sp>
        <p:nvSpPr>
          <p:cNvPr id="3" name="Content Placeholder 2">
            <a:extLst>
              <a:ext uri="{FF2B5EF4-FFF2-40B4-BE49-F238E27FC236}">
                <a16:creationId xmlns:a16="http://schemas.microsoft.com/office/drawing/2014/main" id="{F418D12A-2AB0-26B2-9FF9-6FE67C5FDD75}"/>
              </a:ext>
            </a:extLst>
          </p:cNvPr>
          <p:cNvSpPr>
            <a:spLocks noGrp="1"/>
          </p:cNvSpPr>
          <p:nvPr>
            <p:ph idx="1"/>
          </p:nvPr>
        </p:nvSpPr>
        <p:spPr/>
        <p:txBody>
          <a:bodyPr>
            <a:normAutofit fontScale="70000" lnSpcReduction="20000"/>
          </a:bodyPr>
          <a:lstStyle/>
          <a:p>
            <a:r>
              <a:rPr lang="en-US" sz="1800" dirty="0">
                <a:solidFill>
                  <a:schemeClr val="tx1"/>
                </a:solidFill>
              </a:rPr>
              <a:t>Question 1 (row 8 of the table) </a:t>
            </a:r>
          </a:p>
          <a:p>
            <a:r>
              <a:rPr lang="en-US" sz="1800" dirty="0">
                <a:solidFill>
                  <a:schemeClr val="tx1"/>
                </a:solidFill>
              </a:rPr>
              <a:t>The supplier has marked their product as Other, Resolved By A Release Delivered In Less Than 1 year. As articulated in the evaluation template this type of response attracts a score of 4 marks.</a:t>
            </a:r>
          </a:p>
          <a:p>
            <a:pPr marL="171450" indent="-171450">
              <a:buFont typeface="Arial" panose="020B0604020202020204" pitchFamily="34" charset="0"/>
              <a:buChar char="•"/>
            </a:pPr>
            <a:r>
              <a:rPr lang="en-US" sz="1800" dirty="0">
                <a:solidFill>
                  <a:schemeClr val="tx1"/>
                </a:solidFill>
              </a:rPr>
              <a:t>A score in this category indicates that while the product is currently lacking the supplier is committing to remediating the issue for free as part of a standard product improvement. </a:t>
            </a:r>
          </a:p>
          <a:p>
            <a:pPr marL="171450" indent="-171450">
              <a:buFont typeface="Arial" panose="020B0604020202020204" pitchFamily="34" charset="0"/>
              <a:buChar char="•"/>
            </a:pPr>
            <a:r>
              <a:rPr lang="en-US" sz="1800" dirty="0">
                <a:solidFill>
                  <a:schemeClr val="tx1"/>
                </a:solidFill>
              </a:rPr>
              <a:t>Including features as standard (sometimes called native) is often more desirable than configuration as future changes to the product are likely to retain these features, and they are less likely to be over-written.</a:t>
            </a:r>
          </a:p>
          <a:p>
            <a:pPr marL="171450" indent="-171450">
              <a:buFont typeface="Arial" panose="020B0604020202020204" pitchFamily="34" charset="0"/>
              <a:buChar char="•"/>
            </a:pPr>
            <a:r>
              <a:rPr lang="en-US" sz="1800" dirty="0">
                <a:solidFill>
                  <a:schemeClr val="tx1"/>
                </a:solidFill>
              </a:rPr>
              <a:t>Further detail is provided by the supplier in the explanatory notes section, column L.</a:t>
            </a:r>
          </a:p>
          <a:p>
            <a:endParaRPr lang="en-US" sz="1800" dirty="0">
              <a:solidFill>
                <a:schemeClr val="tx1"/>
              </a:solidFill>
            </a:endParaRPr>
          </a:p>
          <a:p>
            <a:r>
              <a:rPr lang="en-US" sz="1800" dirty="0">
                <a:solidFill>
                  <a:schemeClr val="tx1"/>
                </a:solidFill>
              </a:rPr>
              <a:t>Question 2 (row 9) </a:t>
            </a:r>
          </a:p>
          <a:p>
            <a:r>
              <a:rPr lang="en-US" sz="1800" dirty="0">
                <a:solidFill>
                  <a:schemeClr val="tx1"/>
                </a:solidFill>
              </a:rPr>
              <a:t>The supplier has answered Yes to the question and so attracts the full 5 marks.</a:t>
            </a:r>
          </a:p>
          <a:p>
            <a:endParaRPr lang="en-US" sz="1800" dirty="0">
              <a:solidFill>
                <a:schemeClr val="tx1"/>
              </a:solidFill>
            </a:endParaRPr>
          </a:p>
          <a:p>
            <a:r>
              <a:rPr lang="en-US" sz="1800" dirty="0">
                <a:solidFill>
                  <a:schemeClr val="tx1"/>
                </a:solidFill>
              </a:rPr>
              <a:t>Question 3 (row 10) </a:t>
            </a:r>
          </a:p>
          <a:p>
            <a:r>
              <a:rPr lang="en-US" sz="1800" dirty="0">
                <a:solidFill>
                  <a:schemeClr val="tx1"/>
                </a:solidFill>
              </a:rPr>
              <a:t>The supplier has responded that configuration is needed to achieve the scope requirement. This evaluation criteria shows the supplier that this response gets 3 marks. </a:t>
            </a:r>
          </a:p>
          <a:p>
            <a:pPr marL="171450" indent="-171450">
              <a:buFont typeface="Arial" panose="020B0604020202020204" pitchFamily="34" charset="0"/>
              <a:buChar char="•"/>
            </a:pPr>
            <a:r>
              <a:rPr lang="en-US" sz="1800" dirty="0">
                <a:solidFill>
                  <a:schemeClr val="tx1"/>
                </a:solidFill>
              </a:rPr>
              <a:t>In this case it would be worth clarifying with the supplier what and how to do the configuration. Specifically it is good to know if a subject matter expert in the product is required to do it, or if it is a simple task. </a:t>
            </a:r>
          </a:p>
          <a:p>
            <a:pPr marL="171450" indent="-171450">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8724F8F5-17AF-1B7E-9325-DFEF7CF87BE7}"/>
              </a:ext>
            </a:extLst>
          </p:cNvPr>
          <p:cNvSpPr>
            <a:spLocks noGrp="1"/>
          </p:cNvSpPr>
          <p:nvPr>
            <p:ph type="sldNum" sz="quarter" idx="12"/>
          </p:nvPr>
        </p:nvSpPr>
        <p:spPr/>
        <p:txBody>
          <a:bodyPr/>
          <a:lstStyle/>
          <a:p>
            <a:fld id="{31C689D0-C062-4C02-BF43-EF47B8FCCFEE}" type="slidenum">
              <a:rPr lang="en-AU" smtClean="0"/>
              <a:t>26</a:t>
            </a:fld>
            <a:endParaRPr lang="en-AU" dirty="0"/>
          </a:p>
        </p:txBody>
      </p:sp>
      <p:pic>
        <p:nvPicPr>
          <p:cNvPr id="5" name="Picture 4" title="Australian Network on Disability logo">
            <a:extLst>
              <a:ext uri="{FF2B5EF4-FFF2-40B4-BE49-F238E27FC236}">
                <a16:creationId xmlns:a16="http://schemas.microsoft.com/office/drawing/2014/main" id="{19344E3C-2457-0D4F-C31C-58B24ED23D2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70" y="231402"/>
            <a:ext cx="1358805" cy="369331"/>
          </a:xfrm>
          <a:prstGeom prst="rect">
            <a:avLst/>
          </a:prstGeom>
        </p:spPr>
      </p:pic>
    </p:spTree>
    <p:extLst>
      <p:ext uri="{BB962C8B-B14F-4D97-AF65-F5344CB8AC3E}">
        <p14:creationId xmlns:p14="http://schemas.microsoft.com/office/powerpoint/2010/main" val="2646675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79C8-B627-8000-75F9-E95D461439C4}"/>
              </a:ext>
            </a:extLst>
          </p:cNvPr>
          <p:cNvSpPr>
            <a:spLocks noGrp="1"/>
          </p:cNvSpPr>
          <p:nvPr>
            <p:ph type="title"/>
          </p:nvPr>
        </p:nvSpPr>
        <p:spPr>
          <a:xfrm>
            <a:off x="1055412" y="485433"/>
            <a:ext cx="8520600" cy="572700"/>
          </a:xfrm>
        </p:spPr>
        <p:txBody>
          <a:bodyPr>
            <a:normAutofit fontScale="90000"/>
          </a:bodyPr>
          <a:lstStyle/>
          <a:p>
            <a:r>
              <a:rPr lang="en-AU" sz="2800" b="1" dirty="0"/>
              <a:t>Worked Example for Supplier Scoring</a:t>
            </a:r>
            <a:endParaRPr lang="en-AU" dirty="0"/>
          </a:p>
        </p:txBody>
      </p:sp>
      <p:sp>
        <p:nvSpPr>
          <p:cNvPr id="3" name="Content Placeholder 2">
            <a:extLst>
              <a:ext uri="{FF2B5EF4-FFF2-40B4-BE49-F238E27FC236}">
                <a16:creationId xmlns:a16="http://schemas.microsoft.com/office/drawing/2014/main" id="{F418D12A-2AB0-26B2-9FF9-6FE67C5FDD75}"/>
              </a:ext>
            </a:extLst>
          </p:cNvPr>
          <p:cNvSpPr>
            <a:spLocks noGrp="1"/>
          </p:cNvSpPr>
          <p:nvPr>
            <p:ph idx="1"/>
          </p:nvPr>
        </p:nvSpPr>
        <p:spPr/>
        <p:txBody>
          <a:bodyPr>
            <a:normAutofit fontScale="62500" lnSpcReduction="20000"/>
          </a:bodyPr>
          <a:lstStyle/>
          <a:p>
            <a:r>
              <a:rPr lang="en-US" sz="1800" dirty="0">
                <a:solidFill>
                  <a:schemeClr val="tx1"/>
                </a:solidFill>
              </a:rPr>
              <a:t>Question 4 (row 11) is shown for demonstration only. This question would not be sent to the supplier as, in this example, it was determined to not be relevant to scope as the solution did not need biometrics.  </a:t>
            </a:r>
          </a:p>
          <a:p>
            <a:pPr marL="171450" indent="-171450">
              <a:buFont typeface="Arial" panose="020B0604020202020204" pitchFamily="34" charset="0"/>
              <a:buChar char="•"/>
            </a:pPr>
            <a:endParaRPr lang="en-US" sz="1800" dirty="0">
              <a:solidFill>
                <a:schemeClr val="tx1"/>
              </a:solidFill>
            </a:endParaRPr>
          </a:p>
          <a:p>
            <a:r>
              <a:rPr lang="en-US" sz="1800" dirty="0">
                <a:solidFill>
                  <a:schemeClr val="tx1"/>
                </a:solidFill>
              </a:rPr>
              <a:t>Question 5 (row 11) </a:t>
            </a:r>
          </a:p>
          <a:p>
            <a:r>
              <a:rPr lang="en-US" sz="1800" dirty="0">
                <a:solidFill>
                  <a:schemeClr val="tx1"/>
                </a:solidFill>
              </a:rPr>
              <a:t>The supplier has responded No, their product does not provide this functionality. As such the supplier will score no marks for this question.</a:t>
            </a:r>
          </a:p>
          <a:p>
            <a:pPr marL="171450" indent="-171450">
              <a:buFont typeface="Arial" panose="020B0604020202020204" pitchFamily="34" charset="0"/>
              <a:buChar char="•"/>
            </a:pPr>
            <a:r>
              <a:rPr lang="en-US" sz="1800" dirty="0">
                <a:solidFill>
                  <a:schemeClr val="tx1"/>
                </a:solidFill>
              </a:rPr>
              <a:t>It should be checked as to if this functionality was set as a mandatory requirement (during the step 1. Pre Supplier Notification), if it is then the workflow should be followed to address this issue i.e. be resolved between Contract Owner and Policy Owner.</a:t>
            </a:r>
          </a:p>
          <a:p>
            <a:pPr marL="171450" indent="-171450">
              <a:buFont typeface="Arial" panose="020B0604020202020204" pitchFamily="34" charset="0"/>
              <a:buChar char="•"/>
            </a:pPr>
            <a:endParaRPr lang="en-US" sz="1800" dirty="0">
              <a:solidFill>
                <a:schemeClr val="tx1"/>
              </a:solidFill>
            </a:endParaRPr>
          </a:p>
          <a:p>
            <a:r>
              <a:rPr lang="en-US" sz="1800" dirty="0">
                <a:solidFill>
                  <a:schemeClr val="tx1"/>
                </a:solidFill>
              </a:rPr>
              <a:t>Question 6 (row 12)</a:t>
            </a:r>
          </a:p>
          <a:p>
            <a:r>
              <a:rPr lang="en-US" sz="1800" dirty="0">
                <a:solidFill>
                  <a:schemeClr val="tx1"/>
                </a:solidFill>
              </a:rPr>
              <a:t>The supplier has answered Yes to the question and so has given themselves the full 5 marks, however, they have indicated in the notes section (column L) that there are caveats where accessibility is not provided.</a:t>
            </a:r>
          </a:p>
          <a:p>
            <a:pPr marL="171450" indent="-171450">
              <a:buFont typeface="Arial" panose="020B0604020202020204" pitchFamily="34" charset="0"/>
              <a:buChar char="•"/>
            </a:pPr>
            <a:r>
              <a:rPr lang="en-US" sz="1800" dirty="0">
                <a:solidFill>
                  <a:schemeClr val="tx1"/>
                </a:solidFill>
              </a:rPr>
              <a:t>This score should be reevaluated and changed, if appropriate i.e. the supplier’s self score it not final.</a:t>
            </a:r>
          </a:p>
          <a:p>
            <a:pPr marL="171450" indent="-171450">
              <a:buFont typeface="Arial" panose="020B0604020202020204" pitchFamily="34" charset="0"/>
              <a:buChar char="•"/>
            </a:pPr>
            <a:r>
              <a:rPr lang="en-US" sz="1800" dirty="0">
                <a:solidFill>
                  <a:schemeClr val="tx1"/>
                </a:solidFill>
              </a:rPr>
              <a:t>In this case the organisation’s evaluation team need to decide if the response is required to apply to the whole product, or if partial coverage is acceptable. </a:t>
            </a:r>
          </a:p>
          <a:p>
            <a:pPr marL="171450" indent="-171450">
              <a:buFont typeface="Arial" panose="020B0604020202020204" pitchFamily="34" charset="0"/>
              <a:buChar char="•"/>
            </a:pPr>
            <a:r>
              <a:rPr lang="en-US" sz="1800" dirty="0">
                <a:solidFill>
                  <a:schemeClr val="tx1"/>
                </a:solidFill>
              </a:rPr>
              <a:t>It is possible that in this case the evaluation team would seek the guidance of the organisation’s Accessibility Lead.</a:t>
            </a:r>
            <a:endParaRPr lang="en-AU" dirty="0">
              <a:solidFill>
                <a:schemeClr val="tx1"/>
              </a:solidFill>
            </a:endParaRPr>
          </a:p>
        </p:txBody>
      </p:sp>
      <p:sp>
        <p:nvSpPr>
          <p:cNvPr id="4" name="Slide Number Placeholder 3">
            <a:extLst>
              <a:ext uri="{FF2B5EF4-FFF2-40B4-BE49-F238E27FC236}">
                <a16:creationId xmlns:a16="http://schemas.microsoft.com/office/drawing/2014/main" id="{8724F8F5-17AF-1B7E-9325-DFEF7CF87BE7}"/>
              </a:ext>
            </a:extLst>
          </p:cNvPr>
          <p:cNvSpPr>
            <a:spLocks noGrp="1"/>
          </p:cNvSpPr>
          <p:nvPr>
            <p:ph type="sldNum" sz="quarter" idx="12"/>
          </p:nvPr>
        </p:nvSpPr>
        <p:spPr/>
        <p:txBody>
          <a:bodyPr/>
          <a:lstStyle/>
          <a:p>
            <a:fld id="{31C689D0-C062-4C02-BF43-EF47B8FCCFEE}" type="slidenum">
              <a:rPr lang="en-AU" smtClean="0"/>
              <a:t>27</a:t>
            </a:fld>
            <a:endParaRPr lang="en-AU" dirty="0"/>
          </a:p>
        </p:txBody>
      </p:sp>
      <p:pic>
        <p:nvPicPr>
          <p:cNvPr id="5" name="Picture 4" title="Australian Network on Disability logo">
            <a:extLst>
              <a:ext uri="{FF2B5EF4-FFF2-40B4-BE49-F238E27FC236}">
                <a16:creationId xmlns:a16="http://schemas.microsoft.com/office/drawing/2014/main" id="{2C1BA262-E883-D311-E6A2-86B4D0639E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770" y="231402"/>
            <a:ext cx="1358805" cy="369331"/>
          </a:xfrm>
          <a:prstGeom prst="rect">
            <a:avLst/>
          </a:prstGeom>
        </p:spPr>
      </p:pic>
    </p:spTree>
    <p:extLst>
      <p:ext uri="{BB962C8B-B14F-4D97-AF65-F5344CB8AC3E}">
        <p14:creationId xmlns:p14="http://schemas.microsoft.com/office/powerpoint/2010/main" val="3268030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a:extLst>
              <a:ext uri="{FF2B5EF4-FFF2-40B4-BE49-F238E27FC236}">
                <a16:creationId xmlns:a16="http://schemas.microsoft.com/office/drawing/2014/main" id="{927B22FB-D16B-4E49-979C-5092713CB010}"/>
              </a:ext>
            </a:extLst>
          </p:cNvPr>
          <p:cNvSpPr>
            <a:spLocks noGrp="1"/>
          </p:cNvSpPr>
          <p:nvPr>
            <p:ph type="title" idx="4294967295"/>
          </p:nvPr>
        </p:nvSpPr>
        <p:spPr>
          <a:xfrm>
            <a:off x="2194799" y="1569794"/>
            <a:ext cx="4754401" cy="874360"/>
          </a:xfrm>
        </p:spPr>
        <p:txBody>
          <a:bodyPr>
            <a:noAutofit/>
          </a:bodyPr>
          <a:lstStyle/>
          <a:p>
            <a:pPr algn="ctr"/>
            <a:r>
              <a:rPr lang="en-AU" sz="3600" dirty="0">
                <a:solidFill>
                  <a:schemeClr val="bg1"/>
                </a:solidFill>
              </a:rPr>
              <a:t>Glossary </a:t>
            </a:r>
          </a:p>
        </p:txBody>
      </p:sp>
      <p:sp>
        <p:nvSpPr>
          <p:cNvPr id="2" name="Slide Number Placeholder 1">
            <a:extLst>
              <a:ext uri="{FF2B5EF4-FFF2-40B4-BE49-F238E27FC236}">
                <a16:creationId xmlns:a16="http://schemas.microsoft.com/office/drawing/2014/main" id="{5DE5F476-ECBF-4109-A06D-5CCE5FB14201}"/>
              </a:ext>
            </a:extLst>
          </p:cNvPr>
          <p:cNvSpPr>
            <a:spLocks noGrp="1"/>
          </p:cNvSpPr>
          <p:nvPr>
            <p:ph type="sldNum" idx="12"/>
          </p:nvPr>
        </p:nvSpPr>
        <p:spPr/>
        <p:txBody>
          <a:bodyPr/>
          <a:lstStyle/>
          <a:p>
            <a:r>
              <a:rPr lang="en-GB"/>
              <a:t>Slide </a:t>
            </a:r>
            <a:fld id="{02696CA5-8008-6449-8BC4-F108A6DA03C9}" type="slidenum">
              <a:rPr lang="en-GB" smtClean="0"/>
              <a:pPr/>
              <a:t>28</a:t>
            </a:fld>
            <a:endParaRPr/>
          </a:p>
        </p:txBody>
      </p:sp>
    </p:spTree>
    <p:extLst>
      <p:ext uri="{BB962C8B-B14F-4D97-AF65-F5344CB8AC3E}">
        <p14:creationId xmlns:p14="http://schemas.microsoft.com/office/powerpoint/2010/main" val="7637505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1389A7-31A9-4D91-5792-A826CDD9F024}"/>
              </a:ext>
            </a:extLst>
          </p:cNvPr>
          <p:cNvSpPr>
            <a:spLocks noGrp="1"/>
          </p:cNvSpPr>
          <p:nvPr>
            <p:ph type="sldNum" idx="12"/>
          </p:nvPr>
        </p:nvSpPr>
        <p:spPr/>
        <p:txBody>
          <a:bodyPr/>
          <a:lstStyle/>
          <a:p>
            <a:r>
              <a:rPr lang="en-GB"/>
              <a:t>Slide </a:t>
            </a:r>
            <a:fld id="{02696CA5-8008-6449-8BC4-F108A6DA03C9}" type="slidenum">
              <a:rPr lang="en-GB" smtClean="0"/>
              <a:pPr/>
              <a:t>29</a:t>
            </a:fld>
            <a:endParaRPr/>
          </a:p>
        </p:txBody>
      </p:sp>
      <p:graphicFrame>
        <p:nvGraphicFramePr>
          <p:cNvPr id="3" name="Table 5">
            <a:extLst>
              <a:ext uri="{FF2B5EF4-FFF2-40B4-BE49-F238E27FC236}">
                <a16:creationId xmlns:a16="http://schemas.microsoft.com/office/drawing/2014/main" id="{732A24B1-DD47-9BAA-507C-214BB0706399}"/>
              </a:ext>
            </a:extLst>
          </p:cNvPr>
          <p:cNvGraphicFramePr>
            <a:graphicFrameLocks noGrp="1"/>
          </p:cNvGraphicFramePr>
          <p:nvPr>
            <p:extLst>
              <p:ext uri="{D42A27DB-BD31-4B8C-83A1-F6EECF244321}">
                <p14:modId xmlns:p14="http://schemas.microsoft.com/office/powerpoint/2010/main" val="1371590405"/>
              </p:ext>
            </p:extLst>
          </p:nvPr>
        </p:nvGraphicFramePr>
        <p:xfrm>
          <a:off x="590420" y="945076"/>
          <a:ext cx="8139052" cy="3840480"/>
        </p:xfrm>
        <a:graphic>
          <a:graphicData uri="http://schemas.openxmlformats.org/drawingml/2006/table">
            <a:tbl>
              <a:tblPr firstRow="1" bandRow="1">
                <a:tableStyleId>{5C22544A-7EE6-4342-B048-85BDC9FD1C3A}</a:tableStyleId>
              </a:tblPr>
              <a:tblGrid>
                <a:gridCol w="849292">
                  <a:extLst>
                    <a:ext uri="{9D8B030D-6E8A-4147-A177-3AD203B41FA5}">
                      <a16:colId xmlns:a16="http://schemas.microsoft.com/office/drawing/2014/main" val="927066745"/>
                    </a:ext>
                  </a:extLst>
                </a:gridCol>
                <a:gridCol w="7289760">
                  <a:extLst>
                    <a:ext uri="{9D8B030D-6E8A-4147-A177-3AD203B41FA5}">
                      <a16:colId xmlns:a16="http://schemas.microsoft.com/office/drawing/2014/main" val="242088792"/>
                    </a:ext>
                  </a:extLst>
                </a:gridCol>
              </a:tblGrid>
              <a:tr h="262083">
                <a:tc>
                  <a:txBody>
                    <a:bodyPr/>
                    <a:lstStyle/>
                    <a:p>
                      <a:r>
                        <a:rPr lang="en-US" sz="1200" dirty="0"/>
                        <a:t>Term</a:t>
                      </a:r>
                      <a:endParaRPr lang="en-AU" sz="1200" dirty="0"/>
                    </a:p>
                  </a:txBody>
                  <a:tcPr/>
                </a:tc>
                <a:tc>
                  <a:txBody>
                    <a:bodyPr/>
                    <a:lstStyle/>
                    <a:p>
                      <a:r>
                        <a:rPr lang="en-US" sz="1200" dirty="0"/>
                        <a:t>Definition / explanation</a:t>
                      </a:r>
                      <a:endParaRPr lang="en-AU" sz="1200" dirty="0"/>
                    </a:p>
                  </a:txBody>
                  <a:tcPr/>
                </a:tc>
                <a:extLst>
                  <a:ext uri="{0D108BD9-81ED-4DB2-BD59-A6C34878D82A}">
                    <a16:rowId xmlns:a16="http://schemas.microsoft.com/office/drawing/2014/main" val="4127768707"/>
                  </a:ext>
                </a:extLst>
              </a:tr>
              <a:tr h="530646">
                <a:tc>
                  <a:txBody>
                    <a:bodyPr/>
                    <a:lstStyle/>
                    <a:p>
                      <a:r>
                        <a:rPr lang="en-US" sz="1200" dirty="0"/>
                        <a:t>Contract Owner</a:t>
                      </a:r>
                      <a:endParaRPr lang="en-AU"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main beneficiary of the goods and/or services in the contract when finalized.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Often delegates activities in the procurement process flow within their team.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Is not in Procurement or normally the organisation’s Accessibility SME or policy owner.</a:t>
                      </a:r>
                      <a:endParaRPr lang="en-AU" sz="1200" dirty="0"/>
                    </a:p>
                  </a:txBody>
                  <a:tcPr/>
                </a:tc>
                <a:extLst>
                  <a:ext uri="{0D108BD9-81ED-4DB2-BD59-A6C34878D82A}">
                    <a16:rowId xmlns:a16="http://schemas.microsoft.com/office/drawing/2014/main" val="3570022276"/>
                  </a:ext>
                </a:extLst>
              </a:tr>
              <a:tr h="379033">
                <a:tc>
                  <a:txBody>
                    <a:bodyPr/>
                    <a:lstStyle/>
                    <a:p>
                      <a:r>
                        <a:rPr lang="en-US" sz="1200" dirty="0"/>
                        <a:t>Sponsor</a:t>
                      </a:r>
                      <a:endParaRPr lang="en-AU" sz="1200" dirty="0"/>
                    </a:p>
                  </a:txBody>
                  <a:tcPr/>
                </a:tc>
                <a:tc>
                  <a:txBody>
                    <a:bodyPr/>
                    <a:lstStyle/>
                    <a:p>
                      <a:r>
                        <a:rPr lang="en-US" sz="1200" dirty="0"/>
                        <a:t>Normally the senior leadership role within the Contract Manager’s line who is escalated to for assistance in the resolution of any material issues e.g. conflicts with policy.</a:t>
                      </a:r>
                      <a:endParaRPr lang="en-AU" sz="1200" dirty="0"/>
                    </a:p>
                  </a:txBody>
                  <a:tcPr/>
                </a:tc>
                <a:extLst>
                  <a:ext uri="{0D108BD9-81ED-4DB2-BD59-A6C34878D82A}">
                    <a16:rowId xmlns:a16="http://schemas.microsoft.com/office/drawing/2014/main" val="1589559533"/>
                  </a:ext>
                </a:extLst>
              </a:tr>
              <a:tr h="985485">
                <a:tc>
                  <a:txBody>
                    <a:bodyPr/>
                    <a:lstStyle/>
                    <a:p>
                      <a:r>
                        <a:rPr lang="en-US" sz="1200" dirty="0"/>
                        <a:t>Tool</a:t>
                      </a:r>
                      <a:endParaRPr lang="en-AU" sz="1200" dirty="0"/>
                    </a:p>
                  </a:txBody>
                  <a:tcPr/>
                </a:tc>
                <a:tc>
                  <a:txBody>
                    <a:bodyPr/>
                    <a:lstStyle/>
                    <a:p>
                      <a:r>
                        <a:rPr lang="en-US" sz="1200" dirty="0"/>
                        <a:t>The Technology </a:t>
                      </a:r>
                      <a:r>
                        <a:rPr lang="en-US" sz="1200" kern="100" dirty="0">
                          <a:ea typeface="Calibri" panose="020F0502020204030204" pitchFamily="34" charset="0"/>
                          <a:cs typeface="Times New Roman" panose="02020603050405020304" pitchFamily="18" charset="0"/>
                        </a:rPr>
                        <a:t>Accessibility Selection Tool.</a:t>
                      </a:r>
                      <a:endParaRPr lang="en-US" sz="1200" dirty="0"/>
                    </a:p>
                    <a:p>
                      <a:r>
                        <a:rPr lang="en-US" sz="1200" dirty="0"/>
                        <a:t>The set of accessibility questions and the evaluation mechanism included which have been developed by BDI and further enhanced by AND’s Accessible Procurement Taskforce</a:t>
                      </a:r>
                      <a:r>
                        <a:rPr lang="en-US" sz="1200" kern="1200" dirty="0">
                          <a:solidFill>
                            <a:schemeClr val="dk1"/>
                          </a:solidFill>
                          <a:latin typeface="+mn-lt"/>
                          <a:ea typeface="+mn-ea"/>
                          <a:cs typeface="+mn-cs"/>
                        </a:rPr>
                        <a:t>.</a:t>
                      </a:r>
                    </a:p>
                    <a:p>
                      <a:endParaRPr lang="en-US" sz="1200" kern="1200" dirty="0">
                        <a:solidFill>
                          <a:schemeClr val="dk1"/>
                        </a:solidFill>
                        <a:latin typeface="+mn-lt"/>
                        <a:ea typeface="+mn-ea"/>
                        <a:cs typeface="+mn-cs"/>
                      </a:endParaRPr>
                    </a:p>
                    <a:p>
                      <a:r>
                        <a:rPr lang="en-US" sz="1200" kern="1200" dirty="0">
                          <a:solidFill>
                            <a:schemeClr val="dk1"/>
                          </a:solidFill>
                          <a:latin typeface="+mn-lt"/>
                          <a:ea typeface="+mn-ea"/>
                          <a:cs typeface="+mn-cs"/>
                        </a:rPr>
                        <a:t>The Accessibility Selection Tool can be found on the AND web site here</a:t>
                      </a:r>
                    </a:p>
                    <a:p>
                      <a:endParaRPr lang="en-AU" sz="1200" kern="1200" dirty="0">
                        <a:solidFill>
                          <a:schemeClr val="dk1"/>
                        </a:solidFill>
                        <a:latin typeface="+mn-lt"/>
                        <a:ea typeface="+mn-ea"/>
                        <a:cs typeface="+mn-cs"/>
                      </a:endParaRPr>
                    </a:p>
                  </a:txBody>
                  <a:tcPr/>
                </a:tc>
                <a:extLst>
                  <a:ext uri="{0D108BD9-81ED-4DB2-BD59-A6C34878D82A}">
                    <a16:rowId xmlns:a16="http://schemas.microsoft.com/office/drawing/2014/main" val="3196012796"/>
                  </a:ext>
                </a:extLst>
              </a:tr>
              <a:tr h="530646">
                <a:tc>
                  <a:txBody>
                    <a:bodyPr/>
                    <a:lstStyle/>
                    <a:p>
                      <a:r>
                        <a:rPr lang="en-US" sz="1200" dirty="0"/>
                        <a:t>Policy</a:t>
                      </a:r>
                      <a:endParaRPr lang="en-AU" sz="1200" dirty="0"/>
                    </a:p>
                  </a:txBody>
                  <a:tcPr/>
                </a:tc>
                <a:tc>
                  <a:txBody>
                    <a:bodyPr/>
                    <a:lstStyle/>
                    <a:p>
                      <a:r>
                        <a:rPr lang="en-US" sz="1200" dirty="0"/>
                        <a:t>Is used as a general term to refer to an organisation’s formally stated intent in regard to accessibility e.g. acceptable minimum standards. In this process flow Policy refers to any relevant Procedures, Standards or formal Policy document that an organisation has.</a:t>
                      </a:r>
                    </a:p>
                  </a:txBody>
                  <a:tcPr/>
                </a:tc>
                <a:extLst>
                  <a:ext uri="{0D108BD9-81ED-4DB2-BD59-A6C34878D82A}">
                    <a16:rowId xmlns:a16="http://schemas.microsoft.com/office/drawing/2014/main" val="4035541327"/>
                  </a:ext>
                </a:extLst>
              </a:tr>
              <a:tr h="530646">
                <a:tc>
                  <a:txBody>
                    <a:bodyPr/>
                    <a:lstStyle/>
                    <a:p>
                      <a:r>
                        <a:rPr lang="en-US" sz="1200" dirty="0"/>
                        <a:t>Policy Owner</a:t>
                      </a:r>
                      <a:endParaRPr lang="en-AU" sz="1200" dirty="0"/>
                    </a:p>
                  </a:txBody>
                  <a:tcPr/>
                </a:tc>
                <a:tc>
                  <a:txBody>
                    <a:bodyPr/>
                    <a:lstStyle/>
                    <a:p>
                      <a:r>
                        <a:rPr lang="en-US" sz="1200" dirty="0"/>
                        <a:t>In most organisations any step out or deviation from policy/procedure/standards requires the formal approval of the owner. Ideally there is clear guidance regarding what would make an acceptable business case to step out from an Accessibility Policy. </a:t>
                      </a:r>
                      <a:endParaRPr lang="en-AU" sz="1200" dirty="0"/>
                    </a:p>
                  </a:txBody>
                  <a:tcPr/>
                </a:tc>
                <a:extLst>
                  <a:ext uri="{0D108BD9-81ED-4DB2-BD59-A6C34878D82A}">
                    <a16:rowId xmlns:a16="http://schemas.microsoft.com/office/drawing/2014/main" val="545350738"/>
                  </a:ext>
                </a:extLst>
              </a:tr>
            </a:tbl>
          </a:graphicData>
        </a:graphic>
      </p:graphicFrame>
    </p:spTree>
    <p:extLst>
      <p:ext uri="{BB962C8B-B14F-4D97-AF65-F5344CB8AC3E}">
        <p14:creationId xmlns:p14="http://schemas.microsoft.com/office/powerpoint/2010/main" val="425907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8E9AF-B2F9-4205-9302-91048BECD2D4}"/>
              </a:ext>
            </a:extLst>
          </p:cNvPr>
          <p:cNvSpPr>
            <a:spLocks noGrp="1"/>
          </p:cNvSpPr>
          <p:nvPr>
            <p:ph type="title" idx="4294967295"/>
          </p:nvPr>
        </p:nvSpPr>
        <p:spPr>
          <a:xfrm>
            <a:off x="719999" y="592283"/>
            <a:ext cx="8520600" cy="572700"/>
          </a:xfrm>
        </p:spPr>
        <p:txBody>
          <a:bodyPr>
            <a:noAutofit/>
          </a:bodyPr>
          <a:lstStyle/>
          <a:p>
            <a:r>
              <a:rPr lang="en-GB" sz="30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Process Map overview </a:t>
            </a:r>
            <a:endParaRPr lang="en-AU" sz="3000" dirty="0"/>
          </a:p>
        </p:txBody>
      </p:sp>
      <p:sp>
        <p:nvSpPr>
          <p:cNvPr id="3" name="Google Shape;90;p15">
            <a:extLst>
              <a:ext uri="{FF2B5EF4-FFF2-40B4-BE49-F238E27FC236}">
                <a16:creationId xmlns:a16="http://schemas.microsoft.com/office/drawing/2014/main" id="{1EC5981D-7F54-8945-9076-43E0E4295DEE}"/>
              </a:ext>
            </a:extLst>
          </p:cNvPr>
          <p:cNvSpPr txBox="1"/>
          <p:nvPr/>
        </p:nvSpPr>
        <p:spPr>
          <a:xfrm>
            <a:off x="719999" y="1378632"/>
            <a:ext cx="7912273" cy="32845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AU" sz="1600" b="1" dirty="0"/>
              <a:t>Purpose</a:t>
            </a:r>
            <a:endParaRPr sz="1600" b="1" dirty="0"/>
          </a:p>
          <a:p>
            <a:r>
              <a:rPr lang="en-AU" sz="1400" kern="100" dirty="0">
                <a:ea typeface="Calibri" panose="020F0502020204030204" pitchFamily="34" charset="0"/>
                <a:cs typeface="Times New Roman" panose="02020603050405020304" pitchFamily="18" charset="0"/>
              </a:rPr>
              <a:t>This document explains how the use of the</a:t>
            </a:r>
            <a:r>
              <a:rPr lang="en-AU" kern="100" dirty="0">
                <a:cs typeface="Times New Roman" panose="02020603050405020304" pitchFamily="18" charset="0"/>
              </a:rPr>
              <a:t> Technology Accessibility Selection Tool</a:t>
            </a:r>
            <a:r>
              <a:rPr lang="en-US" kern="100" dirty="0">
                <a:cs typeface="Times New Roman" panose="02020603050405020304" pitchFamily="18" charset="0"/>
              </a:rPr>
              <a:t>,</a:t>
            </a:r>
            <a:r>
              <a:rPr lang="en-AU" kern="100" dirty="0">
                <a:cs typeface="Times New Roman" panose="02020603050405020304" pitchFamily="18" charset="0"/>
              </a:rPr>
              <a:t> developed </a:t>
            </a:r>
            <a:r>
              <a:rPr lang="en-AU" sz="1400" kern="100" dirty="0">
                <a:ea typeface="Calibri" panose="020F0502020204030204" pitchFamily="34" charset="0"/>
                <a:cs typeface="Times New Roman" panose="02020603050405020304" pitchFamily="18" charset="0"/>
              </a:rPr>
              <a:t>by the Taskforce, can be used to remove the key perceived issues when including accessibility requirements into scope.</a:t>
            </a:r>
          </a:p>
          <a:p>
            <a:endParaRPr lang="en-AU" sz="1400" kern="100" dirty="0">
              <a:ea typeface="Calibri" panose="020F0502020204030204" pitchFamily="34" charset="0"/>
              <a:cs typeface="Times New Roman" panose="02020603050405020304" pitchFamily="18" charset="0"/>
            </a:endParaRPr>
          </a:p>
          <a:p>
            <a:r>
              <a:rPr lang="en-AU" sz="1400" kern="100" dirty="0">
                <a:ea typeface="Calibri" panose="020F0502020204030204" pitchFamily="34" charset="0"/>
                <a:cs typeface="Times New Roman" panose="02020603050405020304" pitchFamily="18" charset="0"/>
              </a:rPr>
              <a:t>Key perceived issues during a procurement activity are;</a:t>
            </a:r>
          </a:p>
          <a:p>
            <a:pPr marL="800100" lvl="1" indent="-342900">
              <a:buFont typeface="+mj-lt"/>
              <a:buAutoNum type="arabicPeriod"/>
            </a:pPr>
            <a:r>
              <a:rPr lang="en-AU" sz="1400" kern="100" dirty="0">
                <a:ea typeface="Calibri" panose="020F0502020204030204" pitchFamily="34" charset="0"/>
                <a:cs typeface="Times New Roman" panose="02020603050405020304" pitchFamily="18" charset="0"/>
              </a:rPr>
              <a:t>What questions to ask,</a:t>
            </a:r>
          </a:p>
          <a:p>
            <a:pPr marL="800100" lvl="1" indent="-342900">
              <a:buFont typeface="+mj-lt"/>
              <a:buAutoNum type="arabicPeriod"/>
            </a:pPr>
            <a:r>
              <a:rPr lang="en-AU" sz="1400" kern="100" dirty="0">
                <a:ea typeface="Calibri" panose="020F0502020204030204" pitchFamily="34" charset="0"/>
                <a:cs typeface="Times New Roman" panose="02020603050405020304" pitchFamily="18" charset="0"/>
              </a:rPr>
              <a:t>How to evaluate the answers (without needing an accessibility subject matter expert),</a:t>
            </a:r>
          </a:p>
          <a:p>
            <a:pPr marL="800100" lvl="1" indent="-342900">
              <a:buFont typeface="+mj-lt"/>
              <a:buAutoNum type="arabicPeriod"/>
            </a:pPr>
            <a:r>
              <a:rPr lang="en-AU" sz="1400" kern="100" dirty="0">
                <a:ea typeface="Calibri" panose="020F0502020204030204" pitchFamily="34" charset="0"/>
                <a:cs typeface="Times New Roman" panose="02020603050405020304" pitchFamily="18" charset="0"/>
              </a:rPr>
              <a:t>How to easily </a:t>
            </a:r>
            <a:r>
              <a:rPr lang="en-AU" sz="1400" kern="100" dirty="0" err="1">
                <a:ea typeface="Calibri" panose="020F0502020204030204" pitchFamily="34" charset="0"/>
                <a:cs typeface="Times New Roman" panose="02020603050405020304" pitchFamily="18" charset="0"/>
              </a:rPr>
              <a:t>contractualise</a:t>
            </a:r>
            <a:r>
              <a:rPr lang="en-AU" sz="1400" kern="100" dirty="0">
                <a:ea typeface="Calibri" panose="020F0502020204030204" pitchFamily="34" charset="0"/>
                <a:cs typeface="Times New Roman" panose="02020603050405020304" pitchFamily="18" charset="0"/>
              </a:rPr>
              <a:t> the supplier’s response.</a:t>
            </a:r>
          </a:p>
          <a:p>
            <a:pPr marL="800100" lvl="1" indent="-342900">
              <a:buFont typeface="+mj-lt"/>
              <a:buAutoNum type="arabicPeriod"/>
            </a:pPr>
            <a:endParaRPr lang="en-AU" kern="100" dirty="0">
              <a:ea typeface="Calibri" panose="020F0502020204030204" pitchFamily="34" charset="0"/>
              <a:cs typeface="Times New Roman" panose="02020603050405020304" pitchFamily="18" charset="0"/>
            </a:endParaRPr>
          </a:p>
          <a:p>
            <a:pPr>
              <a:spcAft>
                <a:spcPts val="600"/>
              </a:spcAft>
            </a:pPr>
            <a:r>
              <a:rPr lang="en-AU" sz="1600" b="1" dirty="0"/>
              <a:t>Approach</a:t>
            </a:r>
          </a:p>
          <a:p>
            <a:r>
              <a:rPr lang="en-AU" sz="1400" kern="100" dirty="0">
                <a:ea typeface="Calibri" panose="020F0502020204030204" pitchFamily="34" charset="0"/>
                <a:cs typeface="Times New Roman"/>
              </a:rPr>
              <a:t>In addition to the development of the </a:t>
            </a:r>
            <a:r>
              <a:rPr lang="en-AU" kern="100" dirty="0">
                <a:ea typeface="Calibri" panose="020F0502020204030204" pitchFamily="34" charset="0"/>
                <a:cs typeface="Times New Roman"/>
              </a:rPr>
              <a:t>Technology </a:t>
            </a:r>
            <a:r>
              <a:rPr lang="en-AU" sz="1400" kern="100" dirty="0">
                <a:ea typeface="Calibri" panose="020F0502020204030204" pitchFamily="34" charset="0"/>
                <a:cs typeface="Times New Roman"/>
              </a:rPr>
              <a:t>Accessibility Selection Tool, key tasks, responsibilities and</a:t>
            </a:r>
            <a:r>
              <a:rPr lang="en-AU" sz="1400" kern="100" dirty="0">
                <a:effectLst/>
                <a:ea typeface="Calibri" panose="020F0502020204030204" pitchFamily="34" charset="0"/>
                <a:cs typeface="Times New Roman"/>
              </a:rPr>
              <a:t> detailed process flows have been documented to </a:t>
            </a:r>
            <a:r>
              <a:rPr lang="en-AU" sz="1400" kern="100" dirty="0">
                <a:ea typeface="Calibri" panose="020F0502020204030204" pitchFamily="34" charset="0"/>
                <a:cs typeface="Times New Roman"/>
              </a:rPr>
              <a:t>provide guidance during the procurement process.</a:t>
            </a:r>
            <a:r>
              <a:rPr lang="en-AU" kern="100" dirty="0">
                <a:ea typeface="Calibri" panose="020F0502020204030204" pitchFamily="34" charset="0"/>
                <a:cs typeface="Times New Roman"/>
              </a:rPr>
              <a:t> </a:t>
            </a:r>
            <a:endParaRPr lang="en-AU" sz="1400" kern="100" dirty="0">
              <a:ea typeface="Calibri" panose="020F0502020204030204" pitchFamily="34" charset="0"/>
              <a:cs typeface="Times New Roman" panose="02020603050405020304" pitchFamily="18" charset="0"/>
            </a:endParaRPr>
          </a:p>
          <a:p>
            <a:pPr marL="800100" lvl="1" indent="-342900">
              <a:buFont typeface="+mj-lt"/>
              <a:buAutoNum type="arabicPeriod"/>
            </a:pPr>
            <a:endParaRPr lang="en-AU" sz="1400" kern="100" dirty="0">
              <a:ea typeface="Calibri" panose="020F0502020204030204" pitchFamily="34" charset="0"/>
              <a:cs typeface="Times New Roman" panose="02020603050405020304" pitchFamily="18" charset="0"/>
            </a:endParaRPr>
          </a:p>
          <a:p>
            <a:pPr marL="285750" lvl="0" indent="-285750" algn="l" rtl="0">
              <a:spcBef>
                <a:spcPts val="0"/>
              </a:spcBef>
              <a:spcAft>
                <a:spcPts val="0"/>
              </a:spcAft>
              <a:buFont typeface="Arial" panose="020B0604020202020204" pitchFamily="34" charset="0"/>
              <a:buChar char="•"/>
            </a:pPr>
            <a:endParaRPr sz="1600" dirty="0"/>
          </a:p>
        </p:txBody>
      </p:sp>
      <p:sp>
        <p:nvSpPr>
          <p:cNvPr id="2" name="Slide Number Placeholder 1">
            <a:extLst>
              <a:ext uri="{FF2B5EF4-FFF2-40B4-BE49-F238E27FC236}">
                <a16:creationId xmlns:a16="http://schemas.microsoft.com/office/drawing/2014/main" id="{4039C96C-C611-4D64-8B73-3266D6526361}"/>
              </a:ext>
            </a:extLst>
          </p:cNvPr>
          <p:cNvSpPr>
            <a:spLocks noGrp="1"/>
          </p:cNvSpPr>
          <p:nvPr>
            <p:ph type="sldNum" idx="12"/>
          </p:nvPr>
        </p:nvSpPr>
        <p:spPr/>
        <p:txBody>
          <a:bodyPr/>
          <a:lstStyle/>
          <a:p>
            <a:r>
              <a:rPr lang="en-GB"/>
              <a:t>Slide </a:t>
            </a:r>
            <a:fld id="{02696CA5-8008-6449-8BC4-F108A6DA03C9}" type="slidenum">
              <a:rPr lang="en-GB" smtClean="0"/>
              <a:pPr/>
              <a:t>3</a:t>
            </a:fld>
            <a:endParaRPr dirty="0"/>
          </a:p>
        </p:txBody>
      </p:sp>
    </p:spTree>
    <p:extLst>
      <p:ext uri="{BB962C8B-B14F-4D97-AF65-F5344CB8AC3E}">
        <p14:creationId xmlns:p14="http://schemas.microsoft.com/office/powerpoint/2010/main" val="363957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8E9AF-B2F9-4205-9302-91048BECD2D4}"/>
              </a:ext>
            </a:extLst>
          </p:cNvPr>
          <p:cNvSpPr>
            <a:spLocks noGrp="1"/>
          </p:cNvSpPr>
          <p:nvPr>
            <p:ph type="title" idx="4294967295"/>
          </p:nvPr>
        </p:nvSpPr>
        <p:spPr>
          <a:xfrm>
            <a:off x="719999" y="592283"/>
            <a:ext cx="8520600" cy="572700"/>
          </a:xfrm>
        </p:spPr>
        <p:txBody>
          <a:bodyPr>
            <a:noAutofit/>
          </a:bodyPr>
          <a:lstStyle/>
          <a:p>
            <a:r>
              <a:rPr lang="en-GB" sz="30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Process Map overview continued</a:t>
            </a:r>
            <a:endParaRPr lang="en-AU" sz="3000" dirty="0"/>
          </a:p>
        </p:txBody>
      </p:sp>
      <p:sp>
        <p:nvSpPr>
          <p:cNvPr id="3" name="Google Shape;90;p15">
            <a:extLst>
              <a:ext uri="{FF2B5EF4-FFF2-40B4-BE49-F238E27FC236}">
                <a16:creationId xmlns:a16="http://schemas.microsoft.com/office/drawing/2014/main" id="{1EC5981D-7F54-8945-9076-43E0E4295DEE}"/>
              </a:ext>
            </a:extLst>
          </p:cNvPr>
          <p:cNvSpPr txBox="1"/>
          <p:nvPr/>
        </p:nvSpPr>
        <p:spPr>
          <a:xfrm>
            <a:off x="719999" y="1378632"/>
            <a:ext cx="7912273" cy="32845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AU" sz="1600" b="1" dirty="0"/>
              <a:t>Scope</a:t>
            </a:r>
            <a:endParaRPr sz="1600" b="1" dirty="0"/>
          </a:p>
          <a:p>
            <a:r>
              <a:rPr lang="en-AU" sz="1400" kern="100" dirty="0">
                <a:ea typeface="Calibri" panose="020F0502020204030204" pitchFamily="34" charset="0"/>
                <a:cs typeface="Times New Roman" panose="02020603050405020304" pitchFamily="18" charset="0"/>
              </a:rPr>
              <a:t>The approach and </a:t>
            </a:r>
            <a:r>
              <a:rPr lang="en-AU" kern="100" dirty="0">
                <a:cs typeface="Times New Roman" panose="02020603050405020304" pitchFamily="18" charset="0"/>
              </a:rPr>
              <a:t>Technology Accessibility Selection Tool </a:t>
            </a:r>
            <a:r>
              <a:rPr lang="en-AU" sz="1400" kern="100" dirty="0">
                <a:ea typeface="Calibri" panose="020F0502020204030204" pitchFamily="34" charset="0"/>
                <a:cs typeface="Times New Roman" panose="02020603050405020304" pitchFamily="18" charset="0"/>
              </a:rPr>
              <a:t>has been developed to assist in the purchasing of technology goods and services.</a:t>
            </a:r>
          </a:p>
          <a:p>
            <a:endParaRPr lang="en-AU" sz="700" kern="100" dirty="0">
              <a:effectLst/>
              <a:ea typeface="Calibri" panose="020F0502020204030204" pitchFamily="34" charset="0"/>
              <a:cs typeface="Times New Roman" panose="02020603050405020304" pitchFamily="18" charset="0"/>
            </a:endParaRPr>
          </a:p>
          <a:p>
            <a:r>
              <a:rPr lang="en-AU" sz="1400" kern="100" dirty="0">
                <a:effectLst/>
                <a:ea typeface="Calibri" panose="020F0502020204030204" pitchFamily="34" charset="0"/>
                <a:cs typeface="Times New Roman" panose="02020603050405020304" pitchFamily="18" charset="0"/>
              </a:rPr>
              <a:t>Processes have been developed for both tender and contract renewal activities.</a:t>
            </a:r>
          </a:p>
          <a:p>
            <a:endParaRPr lang="en-AU" sz="700" kern="100" dirty="0">
              <a:effectLst/>
              <a:ea typeface="Calibri" panose="020F0502020204030204" pitchFamily="34" charset="0"/>
              <a:cs typeface="Times New Roman" panose="02020603050405020304" pitchFamily="18" charset="0"/>
            </a:endParaRPr>
          </a:p>
          <a:p>
            <a:r>
              <a:rPr lang="en-AU" sz="1400" kern="100" dirty="0">
                <a:effectLst/>
                <a:ea typeface="Calibri" panose="020F0502020204030204" pitchFamily="34" charset="0"/>
                <a:cs typeface="Times New Roman" panose="02020603050405020304" pitchFamily="18" charset="0"/>
              </a:rPr>
              <a:t>The approach to renewals supports best practice ESG development i.e. first measure, then track progress.</a:t>
            </a:r>
            <a:endParaRPr lang="en-AU" sz="1600" dirty="0"/>
          </a:p>
          <a:p>
            <a:pPr marL="800100" lvl="1" indent="-342900">
              <a:buFont typeface="+mj-lt"/>
              <a:buAutoNum type="arabicPeriod"/>
            </a:pPr>
            <a:endParaRPr lang="en-AU" sz="1400" kern="100" dirty="0">
              <a:ea typeface="Calibri" panose="020F0502020204030204" pitchFamily="34" charset="0"/>
              <a:cs typeface="Times New Roman" panose="02020603050405020304" pitchFamily="18" charset="0"/>
            </a:endParaRPr>
          </a:p>
          <a:p>
            <a:pPr marL="285750" lvl="0" indent="-285750" algn="l" rtl="0">
              <a:spcBef>
                <a:spcPts val="0"/>
              </a:spcBef>
              <a:spcAft>
                <a:spcPts val="0"/>
              </a:spcAft>
              <a:buFont typeface="Arial" panose="020B0604020202020204" pitchFamily="34" charset="0"/>
              <a:buChar char="•"/>
            </a:pPr>
            <a:endParaRPr sz="1600" dirty="0"/>
          </a:p>
        </p:txBody>
      </p:sp>
      <p:sp>
        <p:nvSpPr>
          <p:cNvPr id="2" name="Slide Number Placeholder 1">
            <a:extLst>
              <a:ext uri="{FF2B5EF4-FFF2-40B4-BE49-F238E27FC236}">
                <a16:creationId xmlns:a16="http://schemas.microsoft.com/office/drawing/2014/main" id="{4039C96C-C611-4D64-8B73-3266D6526361}"/>
              </a:ext>
            </a:extLst>
          </p:cNvPr>
          <p:cNvSpPr>
            <a:spLocks noGrp="1"/>
          </p:cNvSpPr>
          <p:nvPr>
            <p:ph type="sldNum" idx="12"/>
          </p:nvPr>
        </p:nvSpPr>
        <p:spPr/>
        <p:txBody>
          <a:bodyPr/>
          <a:lstStyle/>
          <a:p>
            <a:r>
              <a:rPr lang="en-GB"/>
              <a:t>Slide </a:t>
            </a:r>
            <a:fld id="{02696CA5-8008-6449-8BC4-F108A6DA03C9}" type="slidenum">
              <a:rPr lang="en-GB" smtClean="0"/>
              <a:pPr/>
              <a:t>4</a:t>
            </a:fld>
            <a:endParaRPr dirty="0"/>
          </a:p>
        </p:txBody>
      </p:sp>
    </p:spTree>
    <p:extLst>
      <p:ext uri="{BB962C8B-B14F-4D97-AF65-F5344CB8AC3E}">
        <p14:creationId xmlns:p14="http://schemas.microsoft.com/office/powerpoint/2010/main" val="733649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a:extLst>
              <a:ext uri="{FF2B5EF4-FFF2-40B4-BE49-F238E27FC236}">
                <a16:creationId xmlns:a16="http://schemas.microsoft.com/office/drawing/2014/main" id="{927B22FB-D16B-4E49-979C-5092713CB010}"/>
              </a:ext>
            </a:extLst>
          </p:cNvPr>
          <p:cNvSpPr>
            <a:spLocks noGrp="1"/>
          </p:cNvSpPr>
          <p:nvPr>
            <p:ph type="title" idx="4294967295"/>
          </p:nvPr>
        </p:nvSpPr>
        <p:spPr>
          <a:xfrm>
            <a:off x="2194799" y="2134570"/>
            <a:ext cx="4754401" cy="874360"/>
          </a:xfrm>
        </p:spPr>
        <p:txBody>
          <a:bodyPr>
            <a:noAutofit/>
          </a:bodyPr>
          <a:lstStyle/>
          <a:p>
            <a:pPr algn="ctr"/>
            <a:r>
              <a:rPr lang="en-AU" sz="3600" dirty="0">
                <a:solidFill>
                  <a:schemeClr val="bg1"/>
                </a:solidFill>
              </a:rPr>
              <a:t>Procurement process – key task summary </a:t>
            </a:r>
          </a:p>
        </p:txBody>
      </p:sp>
      <p:sp>
        <p:nvSpPr>
          <p:cNvPr id="2" name="Slide Number Placeholder 1">
            <a:extLst>
              <a:ext uri="{FF2B5EF4-FFF2-40B4-BE49-F238E27FC236}">
                <a16:creationId xmlns:a16="http://schemas.microsoft.com/office/drawing/2014/main" id="{5DE5F476-ECBF-4109-A06D-5CCE5FB14201}"/>
              </a:ext>
            </a:extLst>
          </p:cNvPr>
          <p:cNvSpPr>
            <a:spLocks noGrp="1"/>
          </p:cNvSpPr>
          <p:nvPr>
            <p:ph type="sldNum" idx="12"/>
          </p:nvPr>
        </p:nvSpPr>
        <p:spPr/>
        <p:txBody>
          <a:bodyPr/>
          <a:lstStyle/>
          <a:p>
            <a:r>
              <a:rPr lang="en-GB"/>
              <a:t>Slide </a:t>
            </a:r>
            <a:fld id="{02696CA5-8008-6449-8BC4-F108A6DA03C9}" type="slidenum">
              <a:rPr lang="en-GB" smtClean="0"/>
              <a:pPr/>
              <a:t>5</a:t>
            </a:fld>
            <a:endParaRPr/>
          </a:p>
        </p:txBody>
      </p:sp>
    </p:spTree>
    <p:extLst>
      <p:ext uri="{BB962C8B-B14F-4D97-AF65-F5344CB8AC3E}">
        <p14:creationId xmlns:p14="http://schemas.microsoft.com/office/powerpoint/2010/main" val="935297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8E9AF-B2F9-4205-9302-91048BECD2D4}"/>
              </a:ext>
            </a:extLst>
          </p:cNvPr>
          <p:cNvSpPr>
            <a:spLocks noGrp="1"/>
          </p:cNvSpPr>
          <p:nvPr>
            <p:ph type="title" idx="4294967295"/>
          </p:nvPr>
        </p:nvSpPr>
        <p:spPr>
          <a:xfrm>
            <a:off x="719999" y="592283"/>
            <a:ext cx="8520600" cy="572700"/>
          </a:xfrm>
        </p:spPr>
        <p:txBody>
          <a:bodyPr>
            <a:noAutofit/>
          </a:bodyPr>
          <a:lstStyle/>
          <a:p>
            <a:r>
              <a:rPr lang="en-GB" sz="3000" dirty="0">
                <a:solidFill>
                  <a:srgbClr val="000000"/>
                </a:solidFill>
                <a:latin typeface="Arial" panose="020B0604020202020204" pitchFamily="34" charset="0"/>
                <a:cs typeface="Arial" panose="020B0604020202020204" pitchFamily="34" charset="0"/>
              </a:rPr>
              <a:t>Key task summary</a:t>
            </a:r>
            <a:br>
              <a:rPr lang="en-GB" sz="3000" dirty="0">
                <a:solidFill>
                  <a:srgbClr val="000000"/>
                </a:solidFill>
                <a:latin typeface="Arial" panose="020B0604020202020204" pitchFamily="34" charset="0"/>
                <a:cs typeface="Arial" panose="020B0604020202020204" pitchFamily="34" charset="0"/>
              </a:rPr>
            </a:br>
            <a:endParaRPr lang="en-AU" sz="3000" dirty="0"/>
          </a:p>
        </p:txBody>
      </p:sp>
      <p:sp>
        <p:nvSpPr>
          <p:cNvPr id="2" name="Slide Number Placeholder 1">
            <a:extLst>
              <a:ext uri="{FF2B5EF4-FFF2-40B4-BE49-F238E27FC236}">
                <a16:creationId xmlns:a16="http://schemas.microsoft.com/office/drawing/2014/main" id="{4039C96C-C611-4D64-8B73-3266D6526361}"/>
              </a:ext>
            </a:extLst>
          </p:cNvPr>
          <p:cNvSpPr>
            <a:spLocks noGrp="1"/>
          </p:cNvSpPr>
          <p:nvPr>
            <p:ph type="sldNum" idx="12"/>
          </p:nvPr>
        </p:nvSpPr>
        <p:spPr/>
        <p:txBody>
          <a:bodyPr/>
          <a:lstStyle/>
          <a:p>
            <a:r>
              <a:rPr lang="en-GB"/>
              <a:t>Slide </a:t>
            </a:r>
            <a:fld id="{02696CA5-8008-6449-8BC4-F108A6DA03C9}" type="slidenum">
              <a:rPr lang="en-GB" smtClean="0"/>
              <a:pPr/>
              <a:t>6</a:t>
            </a:fld>
            <a:endParaRPr dirty="0"/>
          </a:p>
        </p:txBody>
      </p:sp>
      <p:graphicFrame>
        <p:nvGraphicFramePr>
          <p:cNvPr id="5" name="Table 11" descr="Table providing high level information on each of the four steps normally part of the procurement process, noting the key Accessibility Assessment Activities">
            <a:extLst>
              <a:ext uri="{FF2B5EF4-FFF2-40B4-BE49-F238E27FC236}">
                <a16:creationId xmlns:a16="http://schemas.microsoft.com/office/drawing/2014/main" id="{421F5974-C675-0DB6-EFFF-970BA15293BA}"/>
              </a:ext>
            </a:extLst>
          </p:cNvPr>
          <p:cNvGraphicFramePr>
            <a:graphicFrameLocks noGrp="1"/>
          </p:cNvGraphicFramePr>
          <p:nvPr>
            <p:extLst>
              <p:ext uri="{D42A27DB-BD31-4B8C-83A1-F6EECF244321}">
                <p14:modId xmlns:p14="http://schemas.microsoft.com/office/powerpoint/2010/main" val="2720255590"/>
              </p:ext>
            </p:extLst>
          </p:nvPr>
        </p:nvGraphicFramePr>
        <p:xfrm>
          <a:off x="450273" y="1451956"/>
          <a:ext cx="8243453" cy="3215640"/>
        </p:xfrm>
        <a:graphic>
          <a:graphicData uri="http://schemas.openxmlformats.org/drawingml/2006/table">
            <a:tbl>
              <a:tblPr firstRow="1" bandRow="1">
                <a:tableStyleId>{5C22544A-7EE6-4342-B048-85BDC9FD1C3A}</a:tableStyleId>
              </a:tblPr>
              <a:tblGrid>
                <a:gridCol w="893041">
                  <a:extLst>
                    <a:ext uri="{9D8B030D-6E8A-4147-A177-3AD203B41FA5}">
                      <a16:colId xmlns:a16="http://schemas.microsoft.com/office/drawing/2014/main" val="348088538"/>
                    </a:ext>
                  </a:extLst>
                </a:gridCol>
                <a:gridCol w="1442605">
                  <a:extLst>
                    <a:ext uri="{9D8B030D-6E8A-4147-A177-3AD203B41FA5}">
                      <a16:colId xmlns:a16="http://schemas.microsoft.com/office/drawing/2014/main" val="164613680"/>
                    </a:ext>
                  </a:extLst>
                </a:gridCol>
                <a:gridCol w="2266950">
                  <a:extLst>
                    <a:ext uri="{9D8B030D-6E8A-4147-A177-3AD203B41FA5}">
                      <a16:colId xmlns:a16="http://schemas.microsoft.com/office/drawing/2014/main" val="2421516181"/>
                    </a:ext>
                  </a:extLst>
                </a:gridCol>
                <a:gridCol w="1648690">
                  <a:extLst>
                    <a:ext uri="{9D8B030D-6E8A-4147-A177-3AD203B41FA5}">
                      <a16:colId xmlns:a16="http://schemas.microsoft.com/office/drawing/2014/main" val="183095000"/>
                    </a:ext>
                  </a:extLst>
                </a:gridCol>
                <a:gridCol w="1992167">
                  <a:extLst>
                    <a:ext uri="{9D8B030D-6E8A-4147-A177-3AD203B41FA5}">
                      <a16:colId xmlns:a16="http://schemas.microsoft.com/office/drawing/2014/main" val="574591700"/>
                    </a:ext>
                  </a:extLst>
                </a:gridCol>
              </a:tblGrid>
              <a:tr h="331314">
                <a:tc>
                  <a:txBody>
                    <a:bodyPr/>
                    <a:lstStyle/>
                    <a:p>
                      <a:r>
                        <a:rPr lang="en-US" sz="1000" dirty="0">
                          <a:solidFill>
                            <a:schemeClr val="bg1"/>
                          </a:solidFill>
                          <a:latin typeface="+mn-lt"/>
                        </a:rPr>
                        <a:t>Step</a:t>
                      </a:r>
                      <a:endParaRPr lang="en-AU" sz="1000" dirty="0">
                        <a:solidFill>
                          <a:schemeClr val="bg1"/>
                        </a:solidFill>
                        <a:latin typeface="+mn-lt"/>
                      </a:endParaRPr>
                    </a:p>
                  </a:txBody>
                  <a:tcPr>
                    <a:solidFill>
                      <a:srgbClr val="6E297B"/>
                    </a:solidFill>
                  </a:tcPr>
                </a:tc>
                <a:tc>
                  <a:txBody>
                    <a:bodyPr/>
                    <a:lstStyle/>
                    <a:p>
                      <a:r>
                        <a:rPr lang="en-US" sz="1000" dirty="0">
                          <a:solidFill>
                            <a:schemeClr val="bg1"/>
                          </a:solidFill>
                          <a:latin typeface="+mn-lt"/>
                        </a:rPr>
                        <a:t>Process Order</a:t>
                      </a:r>
                      <a:endParaRPr lang="en-AU" sz="1000" dirty="0">
                        <a:solidFill>
                          <a:schemeClr val="bg1"/>
                        </a:solidFill>
                        <a:latin typeface="+mn-lt"/>
                      </a:endParaRPr>
                    </a:p>
                  </a:txBody>
                  <a:tcPr>
                    <a:solidFill>
                      <a:srgbClr val="6E297B"/>
                    </a:solidFill>
                  </a:tcPr>
                </a:tc>
                <a:tc>
                  <a:txBody>
                    <a:bodyPr/>
                    <a:lstStyle/>
                    <a:p>
                      <a:r>
                        <a:rPr lang="en-US" sz="1000" dirty="0">
                          <a:solidFill>
                            <a:schemeClr val="bg1"/>
                          </a:solidFill>
                          <a:latin typeface="+mn-lt"/>
                        </a:rPr>
                        <a:t>Key Accessibility Assessment Activities of the Contract Owner</a:t>
                      </a:r>
                      <a:endParaRPr lang="en-AU" sz="1000" dirty="0">
                        <a:solidFill>
                          <a:schemeClr val="bg1"/>
                        </a:solidFill>
                        <a:latin typeface="+mn-lt"/>
                      </a:endParaRPr>
                    </a:p>
                  </a:txBody>
                  <a:tcPr>
                    <a:solidFill>
                      <a:srgbClr val="6E297B"/>
                    </a:solidFill>
                  </a:tcPr>
                </a:tc>
                <a:tc>
                  <a:txBody>
                    <a:bodyPr/>
                    <a:lstStyle/>
                    <a:p>
                      <a:r>
                        <a:rPr lang="en-US" sz="1000" dirty="0">
                          <a:solidFill>
                            <a:schemeClr val="bg1"/>
                          </a:solidFill>
                          <a:latin typeface="+mn-lt"/>
                        </a:rPr>
                        <a:t>Key Supplier Actions</a:t>
                      </a:r>
                      <a:endParaRPr lang="en-AU" sz="1000" dirty="0">
                        <a:solidFill>
                          <a:schemeClr val="bg1"/>
                        </a:solidFill>
                        <a:latin typeface="+mn-lt"/>
                      </a:endParaRPr>
                    </a:p>
                  </a:txBody>
                  <a:tcPr>
                    <a:solidFill>
                      <a:srgbClr val="6E297B"/>
                    </a:solidFill>
                  </a:tcPr>
                </a:tc>
                <a:tc>
                  <a:txBody>
                    <a:bodyPr/>
                    <a:lstStyle/>
                    <a:p>
                      <a:r>
                        <a:rPr lang="en-US" sz="1000" dirty="0">
                          <a:solidFill>
                            <a:schemeClr val="bg1"/>
                          </a:solidFill>
                          <a:latin typeface="+mn-lt"/>
                        </a:rPr>
                        <a:t>Key Procurement Actions</a:t>
                      </a:r>
                      <a:endParaRPr lang="en-AU" sz="1000" dirty="0">
                        <a:solidFill>
                          <a:schemeClr val="bg1"/>
                        </a:solidFill>
                        <a:latin typeface="+mn-lt"/>
                      </a:endParaRPr>
                    </a:p>
                  </a:txBody>
                  <a:tcPr>
                    <a:solidFill>
                      <a:srgbClr val="6E297B"/>
                    </a:solidFill>
                  </a:tcPr>
                </a:tc>
                <a:extLst>
                  <a:ext uri="{0D108BD9-81ED-4DB2-BD59-A6C34878D82A}">
                    <a16:rowId xmlns:a16="http://schemas.microsoft.com/office/drawing/2014/main" val="3051071371"/>
                  </a:ext>
                </a:extLst>
              </a:tr>
              <a:tr h="1261541">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1. Scope Definition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Engagements via tender: Activity occurs </a:t>
                      </a:r>
                      <a:r>
                        <a:rPr kumimoji="0" lang="en-US" sz="1000" b="0" i="0" u="none" strike="noStrike" kern="1200" cap="none" spc="0" normalizeH="0" baseline="0" noProof="0" dirty="0">
                          <a:ln>
                            <a:noFill/>
                          </a:ln>
                          <a:solidFill>
                            <a:srgbClr val="000000"/>
                          </a:solidFill>
                          <a:effectLst/>
                          <a:uLnTx/>
                          <a:uFillTx/>
                          <a:latin typeface="+mn-lt"/>
                          <a:ea typeface="+mn-ea"/>
                          <a:cs typeface="+mn-cs"/>
                        </a:rPr>
                        <a:t>prior to tender release.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00" b="0" i="0" u="none" strike="noStrike" kern="1200" cap="none" spc="0" normalizeH="0" baseline="0" noProof="0" dirty="0">
                        <a:ln>
                          <a:noFill/>
                        </a:ln>
                        <a:solidFill>
                          <a:srgbClr val="000000"/>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mn-lt"/>
                          <a:ea typeface="+mn-ea"/>
                          <a:cs typeface="+mn-cs"/>
                        </a:rPr>
                        <a:t>Engagements directly with one supplier: Activity normally occurs prior to initial supplier discussions.</a:t>
                      </a:r>
                      <a:endParaRPr lang="en-AU" sz="1000" dirty="0">
                        <a:latin typeface="+mn-lt"/>
                      </a:endParaRPr>
                    </a:p>
                  </a:txBody>
                  <a:tcPr/>
                </a:tc>
                <a:tc>
                  <a:txBody>
                    <a:bodyPr/>
                    <a:lstStyle/>
                    <a:p>
                      <a:pPr marL="228600" indent="-228600">
                        <a:buFont typeface="+mj-lt"/>
                        <a:buAutoNum type="arabicPeriod"/>
                      </a:pPr>
                      <a:r>
                        <a:rPr lang="en-US" sz="1000" dirty="0">
                          <a:latin typeface="+mn-lt"/>
                        </a:rPr>
                        <a:t>Confirm that accessibility is relevant to scope</a:t>
                      </a:r>
                      <a:endParaRPr lang="en-US" sz="1000" b="1" dirty="0">
                        <a:latin typeface="+mn-l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000" dirty="0">
                          <a:latin typeface="+mn-lt"/>
                        </a:rPr>
                        <a:t>Determine if all accessibility questions in the tool are relevant </a:t>
                      </a:r>
                    </a:p>
                    <a:p>
                      <a:pPr marL="228600" indent="-228600">
                        <a:buFont typeface="+mj-lt"/>
                        <a:buAutoNum type="arabicPeriod"/>
                      </a:pPr>
                      <a:r>
                        <a:rPr lang="en-US" sz="1000" dirty="0">
                          <a:latin typeface="+mn-lt"/>
                        </a:rPr>
                        <a:t>Agree minimum acceptable question scores </a:t>
                      </a:r>
                    </a:p>
                    <a:p>
                      <a:pPr marL="228600" indent="-228600">
                        <a:buFont typeface="+mj-lt"/>
                        <a:buAutoNum type="arabicPeriod"/>
                      </a:pPr>
                      <a:r>
                        <a:rPr lang="en-US" sz="1000" dirty="0">
                          <a:latin typeface="+mn-lt"/>
                        </a:rPr>
                        <a:t>Agree accessibility weighting in the scoring matrix</a:t>
                      </a:r>
                      <a:endParaRPr lang="en-US" sz="1000" b="1" i="1" dirty="0">
                        <a:latin typeface="+mn-lt"/>
                      </a:endParaRPr>
                    </a:p>
                  </a:txBody>
                  <a:tcPr/>
                </a:tc>
                <a:tc>
                  <a:txBody>
                    <a:bodyPr/>
                    <a:lstStyle/>
                    <a:p>
                      <a:pPr marL="0" indent="0">
                        <a:buFont typeface="+mj-lt"/>
                        <a:buNone/>
                      </a:pPr>
                      <a:r>
                        <a:rPr lang="en-US" sz="1000" dirty="0">
                          <a:latin typeface="+mn-lt"/>
                        </a:rPr>
                        <a:t>Be visible by publishing which accessibility standards, products and services meet e.g. VPAT.</a:t>
                      </a:r>
                    </a:p>
                    <a:p>
                      <a:pPr marL="0" indent="0">
                        <a:buFont typeface="+mj-lt"/>
                        <a:buNone/>
                      </a:pPr>
                      <a:endParaRPr lang="en-US" sz="300" dirty="0">
                        <a:latin typeface="+mn-lt"/>
                      </a:endParaRPr>
                    </a:p>
                    <a:p>
                      <a:pPr marL="0" indent="0">
                        <a:buFont typeface="+mj-lt"/>
                        <a:buNone/>
                      </a:pPr>
                      <a:r>
                        <a:rPr lang="en-US" sz="1000" dirty="0">
                          <a:latin typeface="+mn-lt"/>
                        </a:rPr>
                        <a:t>Know if products and services meet stated minimum accessibility requirements. </a:t>
                      </a:r>
                      <a:endParaRPr lang="en-AU" sz="1000" dirty="0">
                        <a:latin typeface="+mn-lt"/>
                      </a:endParaRPr>
                    </a:p>
                  </a:txBody>
                  <a:tcPr/>
                </a:tc>
                <a:tc>
                  <a:txBody>
                    <a:bodyPr/>
                    <a:lstStyle/>
                    <a:p>
                      <a:pPr marL="0" indent="0">
                        <a:buFont typeface="+mj-lt"/>
                        <a:buNone/>
                      </a:pPr>
                      <a:r>
                        <a:rPr lang="en-US" sz="1000" dirty="0">
                          <a:latin typeface="+mn-lt"/>
                        </a:rPr>
                        <a:t>Include accessibility questions identified by the Contract Owner into scope document.</a:t>
                      </a:r>
                    </a:p>
                    <a:p>
                      <a:pPr marL="0" indent="0">
                        <a:buFont typeface="+mj-lt"/>
                        <a:buNone/>
                      </a:pPr>
                      <a:endParaRPr lang="en-AU" sz="300" dirty="0">
                        <a:latin typeface="+mn-lt"/>
                      </a:endParaRPr>
                    </a:p>
                    <a:p>
                      <a:pPr marL="0" indent="0">
                        <a:buFont typeface="+mj-lt"/>
                        <a:buNone/>
                      </a:pPr>
                      <a:r>
                        <a:rPr lang="en-AU" sz="1000" dirty="0">
                          <a:latin typeface="+mn-lt"/>
                        </a:rPr>
                        <a:t>Finalise scoring matrix and minimum acceptable scores.</a:t>
                      </a:r>
                    </a:p>
                  </a:txBody>
                  <a:tcPr/>
                </a:tc>
                <a:extLst>
                  <a:ext uri="{0D108BD9-81ED-4DB2-BD59-A6C34878D82A}">
                    <a16:rowId xmlns:a16="http://schemas.microsoft.com/office/drawing/2014/main" val="1803482853"/>
                  </a:ext>
                </a:extLst>
              </a:tr>
              <a:tr h="10958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2. Scope Clarification</a:t>
                      </a:r>
                    </a:p>
                    <a:p>
                      <a:endParaRPr lang="en-AU" sz="1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For engagements via tender, this activity occurs </a:t>
                      </a:r>
                      <a:r>
                        <a:rPr kumimoji="0" lang="en-US" sz="1000" b="0" i="0" u="none" strike="noStrike" kern="1200" cap="none" spc="0" normalizeH="0" baseline="0" noProof="0" dirty="0">
                          <a:ln>
                            <a:noFill/>
                          </a:ln>
                          <a:solidFill>
                            <a:srgbClr val="000000"/>
                          </a:solidFill>
                          <a:effectLst/>
                          <a:uLnTx/>
                          <a:uFillTx/>
                          <a:latin typeface="+mn-lt"/>
                          <a:ea typeface="+mn-ea"/>
                          <a:cs typeface="+mn-cs"/>
                        </a:rPr>
                        <a:t>after the tender is released but prior to supplier submissions.</a:t>
                      </a:r>
                    </a:p>
                  </a:txBody>
                  <a:tcPr/>
                </a:tc>
                <a:tc>
                  <a:txBody>
                    <a:bodyPr/>
                    <a:lstStyle/>
                    <a:p>
                      <a:pPr marL="228600" indent="-228600">
                        <a:buFont typeface="+mj-lt"/>
                        <a:buAutoNum type="arabicPeriod"/>
                      </a:pPr>
                      <a:r>
                        <a:rPr lang="en-US" sz="1000" kern="1200" dirty="0">
                          <a:solidFill>
                            <a:schemeClr val="dk1"/>
                          </a:solidFill>
                          <a:latin typeface="+mn-lt"/>
                          <a:ea typeface="+mn-ea"/>
                          <a:cs typeface="+mn-cs"/>
                        </a:rPr>
                        <a:t>Run Q&amp;A session for suppliers</a:t>
                      </a:r>
                    </a:p>
                    <a:p>
                      <a:pPr marL="228600" indent="-228600">
                        <a:buFont typeface="+mj-lt"/>
                        <a:buAutoNum type="arabicPeriod"/>
                      </a:pPr>
                      <a:r>
                        <a:rPr lang="en-AU" sz="1000" kern="1200" dirty="0">
                          <a:solidFill>
                            <a:schemeClr val="dk1"/>
                          </a:solidFill>
                          <a:latin typeface="+mn-lt"/>
                          <a:ea typeface="+mn-ea"/>
                          <a:cs typeface="+mn-cs"/>
                        </a:rPr>
                        <a:t>Resolve any </a:t>
                      </a:r>
                      <a:r>
                        <a:rPr lang="en-US" sz="1000" kern="1200" dirty="0">
                          <a:solidFill>
                            <a:schemeClr val="dk1"/>
                          </a:solidFill>
                          <a:latin typeface="+mn-lt"/>
                          <a:ea typeface="+mn-ea"/>
                          <a:cs typeface="+mn-cs"/>
                        </a:rPr>
                        <a:t>specialist accessibility questions that are raised. </a:t>
                      </a:r>
                      <a:endParaRPr lang="en-US" sz="1000" b="1" kern="1200" dirty="0">
                        <a:solidFill>
                          <a:schemeClr val="dk1"/>
                        </a:solidFill>
                        <a:latin typeface="+mn-lt"/>
                        <a:ea typeface="+mn-ea"/>
                        <a:cs typeface="+mn-cs"/>
                      </a:endParaRPr>
                    </a:p>
                    <a:p>
                      <a:pPr marL="228600" indent="-228600">
                        <a:buFont typeface="+mj-lt"/>
                        <a:buAutoNum type="arabicPeriod"/>
                      </a:pPr>
                      <a:r>
                        <a:rPr lang="en-US" sz="1000" kern="1200" dirty="0">
                          <a:solidFill>
                            <a:schemeClr val="dk1"/>
                          </a:solidFill>
                          <a:latin typeface="+mn-lt"/>
                          <a:ea typeface="+mn-ea"/>
                          <a:cs typeface="+mn-cs"/>
                        </a:rPr>
                        <a:t>Internally discuss any policy conflicts raised e.g. if it seems a supplier will not meet minimum acceptable score.</a:t>
                      </a:r>
                      <a:endParaRPr lang="en-AU" sz="1000" kern="1200" dirty="0">
                        <a:solidFill>
                          <a:schemeClr val="dk1"/>
                        </a:solidFill>
                        <a:latin typeface="+mn-lt"/>
                        <a:ea typeface="+mn-ea"/>
                        <a:cs typeface="+mn-cs"/>
                      </a:endParaRPr>
                    </a:p>
                  </a:txBody>
                  <a:tcPr/>
                </a:tc>
                <a:tc>
                  <a:txBody>
                    <a:bodyPr/>
                    <a:lstStyle/>
                    <a:p>
                      <a:pPr marL="0" indent="0">
                        <a:buNone/>
                      </a:pPr>
                      <a:r>
                        <a:rPr lang="en-US" sz="1000" kern="1200" dirty="0">
                          <a:solidFill>
                            <a:schemeClr val="dk1"/>
                          </a:solidFill>
                          <a:latin typeface="+mn-lt"/>
                          <a:ea typeface="+mn-ea"/>
                          <a:cs typeface="+mn-cs"/>
                        </a:rPr>
                        <a:t>Clarify uncertainties.</a:t>
                      </a:r>
                    </a:p>
                    <a:p>
                      <a:pPr marL="0" indent="0">
                        <a:buNone/>
                      </a:pPr>
                      <a:endParaRPr lang="en-US" sz="300" kern="1200" dirty="0">
                        <a:solidFill>
                          <a:schemeClr val="dk1"/>
                        </a:solidFill>
                        <a:latin typeface="+mn-lt"/>
                        <a:ea typeface="+mn-ea"/>
                        <a:cs typeface="+mn-cs"/>
                      </a:endParaRPr>
                    </a:p>
                    <a:p>
                      <a:pPr marL="0" indent="0">
                        <a:buNone/>
                      </a:pPr>
                      <a:r>
                        <a:rPr lang="en-US" sz="1000" kern="1200" dirty="0">
                          <a:solidFill>
                            <a:schemeClr val="dk1"/>
                          </a:solidFill>
                          <a:latin typeface="+mn-lt"/>
                          <a:ea typeface="+mn-ea"/>
                          <a:cs typeface="+mn-cs"/>
                        </a:rPr>
                        <a:t>Internally agree the remediation approach to any “No” response.</a:t>
                      </a:r>
                    </a:p>
                  </a:txBody>
                  <a:tcPr/>
                </a:tc>
                <a:tc>
                  <a:txBody>
                    <a:bodyPr/>
                    <a:lstStyle/>
                    <a:p>
                      <a:pPr marL="0" indent="0">
                        <a:buNone/>
                      </a:pPr>
                      <a:r>
                        <a:rPr lang="en-US" sz="1000" kern="1200" dirty="0">
                          <a:solidFill>
                            <a:schemeClr val="dk1"/>
                          </a:solidFill>
                          <a:latin typeface="+mn-lt"/>
                          <a:ea typeface="+mn-ea"/>
                          <a:cs typeface="+mn-cs"/>
                        </a:rPr>
                        <a:t>Formally release scope document and relevant questions to supplier(s).</a:t>
                      </a:r>
                    </a:p>
                    <a:p>
                      <a:pPr marL="0" indent="0">
                        <a:buNone/>
                      </a:pPr>
                      <a:endParaRPr lang="en-US" sz="300" kern="1200" dirty="0">
                        <a:solidFill>
                          <a:schemeClr val="dk1"/>
                        </a:solidFill>
                        <a:latin typeface="+mn-lt"/>
                        <a:ea typeface="+mn-ea"/>
                        <a:cs typeface="+mn-cs"/>
                      </a:endParaRPr>
                    </a:p>
                    <a:p>
                      <a:pPr marL="0" indent="0">
                        <a:buNone/>
                      </a:pPr>
                      <a:r>
                        <a:rPr lang="en-US" sz="1000" kern="1200" dirty="0">
                          <a:solidFill>
                            <a:schemeClr val="dk1"/>
                          </a:solidFill>
                          <a:latin typeface="+mn-lt"/>
                          <a:ea typeface="+mn-ea"/>
                          <a:cs typeface="+mn-cs"/>
                        </a:rPr>
                        <a:t>Coordinate Q&amp;A.</a:t>
                      </a:r>
                      <a:endParaRPr lang="en-AU" sz="1000" kern="1200" dirty="0">
                        <a:solidFill>
                          <a:schemeClr val="dk1"/>
                        </a:solidFill>
                        <a:latin typeface="+mn-lt"/>
                        <a:ea typeface="+mn-ea"/>
                        <a:cs typeface="+mn-cs"/>
                      </a:endParaRPr>
                    </a:p>
                  </a:txBody>
                  <a:tcPr/>
                </a:tc>
                <a:extLst>
                  <a:ext uri="{0D108BD9-81ED-4DB2-BD59-A6C34878D82A}">
                    <a16:rowId xmlns:a16="http://schemas.microsoft.com/office/drawing/2014/main" val="741809464"/>
                  </a:ext>
                </a:extLst>
              </a:tr>
            </a:tbl>
          </a:graphicData>
        </a:graphic>
      </p:graphicFrame>
      <p:sp>
        <p:nvSpPr>
          <p:cNvPr id="3" name="Subtitle 2">
            <a:extLst>
              <a:ext uri="{FF2B5EF4-FFF2-40B4-BE49-F238E27FC236}">
                <a16:creationId xmlns:a16="http://schemas.microsoft.com/office/drawing/2014/main" id="{626EAE97-FE9E-E098-32BA-DC419990C060}"/>
              </a:ext>
            </a:extLst>
          </p:cNvPr>
          <p:cNvSpPr txBox="1">
            <a:spLocks/>
          </p:cNvSpPr>
          <p:nvPr/>
        </p:nvSpPr>
        <p:spPr>
          <a:xfrm>
            <a:off x="450273" y="1103348"/>
            <a:ext cx="6400800" cy="3486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dirty="0"/>
              <a:t>A procurement process will normally consist of four steps</a:t>
            </a:r>
            <a:r>
              <a:rPr lang="en-US" sz="1600" dirty="0">
                <a:solidFill>
                  <a:schemeClr val="tx1">
                    <a:tint val="75000"/>
                  </a:schemeClr>
                </a:solidFill>
              </a:rPr>
              <a:t>.</a:t>
            </a:r>
            <a:endParaRPr lang="en-AU" sz="1600" dirty="0">
              <a:solidFill>
                <a:schemeClr val="tx1">
                  <a:tint val="75000"/>
                </a:schemeClr>
              </a:solidFill>
            </a:endParaRPr>
          </a:p>
        </p:txBody>
      </p:sp>
    </p:spTree>
    <p:extLst>
      <p:ext uri="{BB962C8B-B14F-4D97-AF65-F5344CB8AC3E}">
        <p14:creationId xmlns:p14="http://schemas.microsoft.com/office/powerpoint/2010/main" val="2514552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8E9AF-B2F9-4205-9302-91048BECD2D4}"/>
              </a:ext>
            </a:extLst>
          </p:cNvPr>
          <p:cNvSpPr>
            <a:spLocks noGrp="1"/>
          </p:cNvSpPr>
          <p:nvPr>
            <p:ph type="title" idx="4294967295"/>
          </p:nvPr>
        </p:nvSpPr>
        <p:spPr>
          <a:xfrm>
            <a:off x="719999" y="592283"/>
            <a:ext cx="8520600" cy="572700"/>
          </a:xfrm>
        </p:spPr>
        <p:txBody>
          <a:bodyPr>
            <a:noAutofit/>
          </a:bodyPr>
          <a:lstStyle/>
          <a:p>
            <a:r>
              <a:rPr lang="en-GB" sz="3000" dirty="0">
                <a:solidFill>
                  <a:srgbClr val="000000"/>
                </a:solidFill>
                <a:latin typeface="Arial" panose="020B0604020202020204" pitchFamily="34" charset="0"/>
                <a:cs typeface="Arial" panose="020B0604020202020204" pitchFamily="34" charset="0"/>
              </a:rPr>
              <a:t>Key task summary</a:t>
            </a:r>
            <a:endParaRPr lang="en-AU" sz="3000" dirty="0"/>
          </a:p>
        </p:txBody>
      </p:sp>
      <p:sp>
        <p:nvSpPr>
          <p:cNvPr id="2" name="Slide Number Placeholder 1">
            <a:extLst>
              <a:ext uri="{FF2B5EF4-FFF2-40B4-BE49-F238E27FC236}">
                <a16:creationId xmlns:a16="http://schemas.microsoft.com/office/drawing/2014/main" id="{4039C96C-C611-4D64-8B73-3266D6526361}"/>
              </a:ext>
            </a:extLst>
          </p:cNvPr>
          <p:cNvSpPr>
            <a:spLocks noGrp="1"/>
          </p:cNvSpPr>
          <p:nvPr>
            <p:ph type="sldNum" idx="12"/>
          </p:nvPr>
        </p:nvSpPr>
        <p:spPr/>
        <p:txBody>
          <a:bodyPr/>
          <a:lstStyle/>
          <a:p>
            <a:r>
              <a:rPr lang="en-GB"/>
              <a:t>Slide </a:t>
            </a:r>
            <a:fld id="{02696CA5-8008-6449-8BC4-F108A6DA03C9}" type="slidenum">
              <a:rPr lang="en-GB" smtClean="0"/>
              <a:pPr/>
              <a:t>7</a:t>
            </a:fld>
            <a:endParaRPr dirty="0"/>
          </a:p>
        </p:txBody>
      </p:sp>
      <p:graphicFrame>
        <p:nvGraphicFramePr>
          <p:cNvPr id="5" name="Table 11" descr="Table providing high level information on each of the four steps normally part of the procurement process, noting the key Accessibility Assessment Activities">
            <a:extLst>
              <a:ext uri="{FF2B5EF4-FFF2-40B4-BE49-F238E27FC236}">
                <a16:creationId xmlns:a16="http://schemas.microsoft.com/office/drawing/2014/main" id="{421F5974-C675-0DB6-EFFF-970BA15293BA}"/>
              </a:ext>
            </a:extLst>
          </p:cNvPr>
          <p:cNvGraphicFramePr>
            <a:graphicFrameLocks noGrp="1"/>
          </p:cNvGraphicFramePr>
          <p:nvPr>
            <p:extLst>
              <p:ext uri="{D42A27DB-BD31-4B8C-83A1-F6EECF244321}">
                <p14:modId xmlns:p14="http://schemas.microsoft.com/office/powerpoint/2010/main" val="813963112"/>
              </p:ext>
            </p:extLst>
          </p:nvPr>
        </p:nvGraphicFramePr>
        <p:xfrm>
          <a:off x="450273" y="1451956"/>
          <a:ext cx="8243453" cy="2651760"/>
        </p:xfrm>
        <a:graphic>
          <a:graphicData uri="http://schemas.openxmlformats.org/drawingml/2006/table">
            <a:tbl>
              <a:tblPr firstRow="1" bandRow="1">
                <a:tableStyleId>{5C22544A-7EE6-4342-B048-85BDC9FD1C3A}</a:tableStyleId>
              </a:tblPr>
              <a:tblGrid>
                <a:gridCol w="893041">
                  <a:extLst>
                    <a:ext uri="{9D8B030D-6E8A-4147-A177-3AD203B41FA5}">
                      <a16:colId xmlns:a16="http://schemas.microsoft.com/office/drawing/2014/main" val="348088538"/>
                    </a:ext>
                  </a:extLst>
                </a:gridCol>
                <a:gridCol w="1442605">
                  <a:extLst>
                    <a:ext uri="{9D8B030D-6E8A-4147-A177-3AD203B41FA5}">
                      <a16:colId xmlns:a16="http://schemas.microsoft.com/office/drawing/2014/main" val="164613680"/>
                    </a:ext>
                  </a:extLst>
                </a:gridCol>
                <a:gridCol w="2266950">
                  <a:extLst>
                    <a:ext uri="{9D8B030D-6E8A-4147-A177-3AD203B41FA5}">
                      <a16:colId xmlns:a16="http://schemas.microsoft.com/office/drawing/2014/main" val="2421516181"/>
                    </a:ext>
                  </a:extLst>
                </a:gridCol>
                <a:gridCol w="1648690">
                  <a:extLst>
                    <a:ext uri="{9D8B030D-6E8A-4147-A177-3AD203B41FA5}">
                      <a16:colId xmlns:a16="http://schemas.microsoft.com/office/drawing/2014/main" val="183095000"/>
                    </a:ext>
                  </a:extLst>
                </a:gridCol>
                <a:gridCol w="1992167">
                  <a:extLst>
                    <a:ext uri="{9D8B030D-6E8A-4147-A177-3AD203B41FA5}">
                      <a16:colId xmlns:a16="http://schemas.microsoft.com/office/drawing/2014/main" val="574591700"/>
                    </a:ext>
                  </a:extLst>
                </a:gridCol>
              </a:tblGrid>
              <a:tr h="331314">
                <a:tc>
                  <a:txBody>
                    <a:bodyPr/>
                    <a:lstStyle/>
                    <a:p>
                      <a:r>
                        <a:rPr lang="en-US" sz="1000" dirty="0">
                          <a:solidFill>
                            <a:schemeClr val="bg1"/>
                          </a:solidFill>
                          <a:latin typeface="+mn-lt"/>
                        </a:rPr>
                        <a:t>Step</a:t>
                      </a:r>
                      <a:endParaRPr lang="en-AU" sz="1000" dirty="0">
                        <a:solidFill>
                          <a:schemeClr val="bg1"/>
                        </a:solidFill>
                        <a:latin typeface="+mn-lt"/>
                      </a:endParaRPr>
                    </a:p>
                  </a:txBody>
                  <a:tcPr>
                    <a:solidFill>
                      <a:srgbClr val="6E297B"/>
                    </a:solidFill>
                  </a:tcPr>
                </a:tc>
                <a:tc>
                  <a:txBody>
                    <a:bodyPr/>
                    <a:lstStyle/>
                    <a:p>
                      <a:r>
                        <a:rPr lang="en-US" sz="1000" dirty="0">
                          <a:solidFill>
                            <a:schemeClr val="bg1"/>
                          </a:solidFill>
                          <a:latin typeface="+mn-lt"/>
                        </a:rPr>
                        <a:t>Process Order</a:t>
                      </a:r>
                      <a:endParaRPr lang="en-AU" sz="1000" dirty="0">
                        <a:solidFill>
                          <a:schemeClr val="bg1"/>
                        </a:solidFill>
                        <a:latin typeface="+mn-lt"/>
                      </a:endParaRPr>
                    </a:p>
                  </a:txBody>
                  <a:tcPr>
                    <a:solidFill>
                      <a:srgbClr val="6E297B"/>
                    </a:solidFill>
                  </a:tcPr>
                </a:tc>
                <a:tc>
                  <a:txBody>
                    <a:bodyPr/>
                    <a:lstStyle/>
                    <a:p>
                      <a:r>
                        <a:rPr lang="en-US" sz="1000" dirty="0">
                          <a:solidFill>
                            <a:schemeClr val="bg1"/>
                          </a:solidFill>
                          <a:latin typeface="+mn-lt"/>
                        </a:rPr>
                        <a:t>Key Accessibility Assessment Activities of the Contract Owner</a:t>
                      </a:r>
                      <a:endParaRPr lang="en-AU" sz="1000" dirty="0">
                        <a:solidFill>
                          <a:schemeClr val="bg1"/>
                        </a:solidFill>
                        <a:latin typeface="+mn-lt"/>
                      </a:endParaRPr>
                    </a:p>
                  </a:txBody>
                  <a:tcPr>
                    <a:solidFill>
                      <a:srgbClr val="6E297B"/>
                    </a:solidFill>
                  </a:tcPr>
                </a:tc>
                <a:tc>
                  <a:txBody>
                    <a:bodyPr/>
                    <a:lstStyle/>
                    <a:p>
                      <a:r>
                        <a:rPr lang="en-US" sz="1000" dirty="0">
                          <a:solidFill>
                            <a:schemeClr val="bg1"/>
                          </a:solidFill>
                          <a:latin typeface="+mn-lt"/>
                        </a:rPr>
                        <a:t>Key Supplier Actions</a:t>
                      </a:r>
                      <a:endParaRPr lang="en-AU" sz="1000" dirty="0">
                        <a:solidFill>
                          <a:schemeClr val="bg1"/>
                        </a:solidFill>
                        <a:latin typeface="+mn-lt"/>
                      </a:endParaRPr>
                    </a:p>
                  </a:txBody>
                  <a:tcPr>
                    <a:solidFill>
                      <a:srgbClr val="6E297B"/>
                    </a:solidFill>
                  </a:tcPr>
                </a:tc>
                <a:tc>
                  <a:txBody>
                    <a:bodyPr/>
                    <a:lstStyle/>
                    <a:p>
                      <a:r>
                        <a:rPr lang="en-US" sz="1000" dirty="0">
                          <a:solidFill>
                            <a:schemeClr val="bg1"/>
                          </a:solidFill>
                          <a:latin typeface="+mn-lt"/>
                        </a:rPr>
                        <a:t>Key Procurement Actions</a:t>
                      </a:r>
                      <a:endParaRPr lang="en-AU" sz="1000" dirty="0">
                        <a:solidFill>
                          <a:schemeClr val="bg1"/>
                        </a:solidFill>
                        <a:latin typeface="+mn-lt"/>
                      </a:endParaRPr>
                    </a:p>
                  </a:txBody>
                  <a:tcPr>
                    <a:solidFill>
                      <a:srgbClr val="6E297B"/>
                    </a:solidFill>
                  </a:tcPr>
                </a:tc>
                <a:extLst>
                  <a:ext uri="{0D108BD9-81ED-4DB2-BD59-A6C34878D82A}">
                    <a16:rowId xmlns:a16="http://schemas.microsoft.com/office/drawing/2014/main" val="3051071371"/>
                  </a:ext>
                </a:extLst>
              </a:tr>
              <a:tr h="11723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3. Evaluation</a:t>
                      </a:r>
                      <a:endParaRPr kumimoji="0" lang="en-AU" sz="1000" b="0" i="0" u="none" strike="noStrike" kern="1200" cap="none" spc="0" normalizeH="0" baseline="0" noProof="0" dirty="0">
                        <a:ln>
                          <a:noFill/>
                        </a:ln>
                        <a:solidFill>
                          <a:prstClr val="black"/>
                        </a:solidFill>
                        <a:effectLst/>
                        <a:uLnTx/>
                        <a:uFillTx/>
                        <a:latin typeface="+mn-lt"/>
                        <a:ea typeface="+mn-ea"/>
                        <a:cs typeface="+mn-cs"/>
                      </a:endParaRPr>
                    </a:p>
                    <a:p>
                      <a:endParaRPr lang="en-AU" sz="1000" dirty="0">
                        <a:latin typeface="+mn-lt"/>
                      </a:endParaRPr>
                    </a:p>
                  </a:txBody>
                  <a:tcPr/>
                </a:tc>
                <a:tc>
                  <a:txBody>
                    <a:bodyPr/>
                    <a:lstStyle/>
                    <a:p>
                      <a:r>
                        <a:rPr lang="en-US" sz="1000" dirty="0">
                          <a:latin typeface="+mn-lt"/>
                        </a:rPr>
                        <a:t>Upon receiving the supplier’s formal written response.</a:t>
                      </a:r>
                      <a:endParaRPr lang="en-AU" sz="1000" dirty="0">
                        <a:latin typeface="+mn-lt"/>
                      </a:endParaRPr>
                    </a:p>
                  </a:txBody>
                  <a:tcPr/>
                </a:tc>
                <a:tc>
                  <a:txBody>
                    <a:bodyPr/>
                    <a:lstStyle/>
                    <a:p>
                      <a:pPr marL="228600" indent="-228600">
                        <a:buAutoNum type="arabicPeriod"/>
                      </a:pPr>
                      <a:r>
                        <a:rPr lang="en-US" sz="1000" dirty="0">
                          <a:latin typeface="+mn-lt"/>
                        </a:rPr>
                        <a:t>Resolve any policy conflicts i.e. discuss with stakeholders and agree to remove suppliers who do not meet minimum accessibility scores.</a:t>
                      </a:r>
                    </a:p>
                    <a:p>
                      <a:pPr marL="228600" indent="-228600">
                        <a:buAutoNum type="arabicPeriod"/>
                      </a:pPr>
                      <a:r>
                        <a:rPr lang="en-AU" sz="1000" dirty="0">
                          <a:latin typeface="+mn-lt"/>
                        </a:rPr>
                        <a:t>Validate supplier’s response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latin typeface="+mn-lt"/>
                          <a:ea typeface="+mn-ea"/>
                          <a:cs typeface="+mn-cs"/>
                        </a:rPr>
                        <a:t>Provide self assessment on accessibility through formally responding to the accessibility scope questions, using the categories provided.  </a:t>
                      </a:r>
                      <a:endParaRPr lang="en-AU" sz="1000" kern="1200" dirty="0">
                        <a:solidFill>
                          <a:schemeClr val="dk1"/>
                        </a:solidFill>
                        <a:latin typeface="+mn-lt"/>
                        <a:ea typeface="+mn-ea"/>
                        <a:cs typeface="+mn-cs"/>
                      </a:endParaRPr>
                    </a:p>
                    <a:p>
                      <a:pPr marL="228600" indent="-228600">
                        <a:buAutoNum type="arabicPeriod"/>
                      </a:pPr>
                      <a:endParaRPr lang="en-AU" sz="1000" dirty="0">
                        <a:latin typeface="+mn-lt"/>
                      </a:endParaRPr>
                    </a:p>
                  </a:txBody>
                  <a:tcPr/>
                </a:tc>
                <a:tc>
                  <a:txBody>
                    <a:bodyPr/>
                    <a:lstStyle/>
                    <a:p>
                      <a:pPr marL="0" indent="0">
                        <a:buNone/>
                      </a:pPr>
                      <a:r>
                        <a:rPr lang="en-US" sz="1000" dirty="0">
                          <a:latin typeface="+mn-lt"/>
                        </a:rPr>
                        <a:t>Coordinate evaluation scoring.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000" dirty="0">
                          <a:latin typeface="+mn-lt"/>
                        </a:rPr>
                        <a:t>Confirm time/cost of remediating any gaps between policy and supplier solution.</a:t>
                      </a:r>
                      <a:endParaRPr lang="en-US" sz="1000" dirty="0">
                        <a:latin typeface="+mn-lt"/>
                      </a:endParaRPr>
                    </a:p>
                    <a:p>
                      <a:pPr marL="0" indent="0">
                        <a:buNone/>
                      </a:pPr>
                      <a:endParaRPr lang="en-US" sz="300" dirty="0">
                        <a:latin typeface="+mn-lt"/>
                      </a:endParaRPr>
                    </a:p>
                    <a:p>
                      <a:pPr marL="0" indent="0">
                        <a:buNone/>
                      </a:pPr>
                      <a:r>
                        <a:rPr lang="en-US" sz="1000" dirty="0">
                          <a:latin typeface="+mn-lt"/>
                        </a:rPr>
                        <a:t>Supplier comms incl clarification of responses.</a:t>
                      </a:r>
                    </a:p>
                    <a:p>
                      <a:pPr marL="0" indent="0">
                        <a:buNone/>
                      </a:pPr>
                      <a:endParaRPr lang="en-US" sz="300" dirty="0">
                        <a:latin typeface="+mn-lt"/>
                      </a:endParaRPr>
                    </a:p>
                    <a:p>
                      <a:pPr marL="0" indent="0">
                        <a:buNone/>
                      </a:pPr>
                      <a:r>
                        <a:rPr lang="en-US" sz="1000" dirty="0">
                          <a:latin typeface="+mn-lt"/>
                        </a:rPr>
                        <a:t>Initiate negotiations e.g. remediation costs.</a:t>
                      </a:r>
                      <a:endParaRPr lang="en-AU" sz="1000" dirty="0">
                        <a:latin typeface="+mn-lt"/>
                      </a:endParaRPr>
                    </a:p>
                  </a:txBody>
                  <a:tcPr/>
                </a:tc>
                <a:extLst>
                  <a:ext uri="{0D108BD9-81ED-4DB2-BD59-A6C34878D82A}">
                    <a16:rowId xmlns:a16="http://schemas.microsoft.com/office/drawing/2014/main" val="3309890977"/>
                  </a:ext>
                </a:extLst>
              </a:tr>
              <a:tr h="713599">
                <a:tc>
                  <a:txBody>
                    <a:bodyPr/>
                    <a:lstStyle/>
                    <a:p>
                      <a:r>
                        <a:rPr kumimoji="0" lang="en-US" sz="1000" b="0" i="0" u="none" strike="noStrike" kern="1200" cap="none" spc="0" normalizeH="0" baseline="0" noProof="0" dirty="0">
                          <a:ln>
                            <a:noFill/>
                          </a:ln>
                          <a:solidFill>
                            <a:prstClr val="black"/>
                          </a:solidFill>
                          <a:effectLst/>
                          <a:uLnTx/>
                          <a:uFillTx/>
                          <a:latin typeface="+mn-lt"/>
                          <a:ea typeface="+mn-ea"/>
                          <a:cs typeface="+mn-cs"/>
                        </a:rPr>
                        <a:t>4. Contracting</a:t>
                      </a:r>
                      <a:endParaRPr lang="en-AU" sz="1000" b="0" dirty="0">
                        <a:latin typeface="+mn-lt"/>
                      </a:endParaRPr>
                    </a:p>
                  </a:txBody>
                  <a:tcPr/>
                </a:tc>
                <a:tc>
                  <a:txBody>
                    <a:bodyPr/>
                    <a:lstStyle/>
                    <a:p>
                      <a:r>
                        <a:rPr lang="en-US" sz="1000" dirty="0">
                          <a:latin typeface="+mn-lt"/>
                        </a:rPr>
                        <a:t>This is the final negotiation step to document the formal response in a contract.</a:t>
                      </a:r>
                      <a:endParaRPr lang="en-AU" sz="1000" dirty="0">
                        <a:latin typeface="+mn-lt"/>
                      </a:endParaRPr>
                    </a:p>
                  </a:txBody>
                  <a:tcPr/>
                </a:tc>
                <a:tc>
                  <a:txBody>
                    <a:bodyPr/>
                    <a:lstStyle/>
                    <a:p>
                      <a:pPr marL="228600" indent="-228600">
                        <a:buAutoNum type="arabicPeriod"/>
                      </a:pPr>
                      <a:r>
                        <a:rPr lang="en-US" sz="1000" dirty="0">
                          <a:latin typeface="+mn-lt"/>
                        </a:rPr>
                        <a:t>Agree the detail behind any remediation activity.</a:t>
                      </a:r>
                    </a:p>
                    <a:p>
                      <a:pPr marL="228600" indent="-228600">
                        <a:buAutoNum type="arabicPeriod"/>
                      </a:pPr>
                      <a:r>
                        <a:rPr lang="en-US" sz="1000" dirty="0">
                          <a:latin typeface="+mn-lt"/>
                        </a:rPr>
                        <a:t>Test supplier’s solution delivers required accessibility requirements (as committed).</a:t>
                      </a:r>
                      <a:endParaRPr lang="en-AU" sz="1000" dirty="0">
                        <a:latin typeface="+mn-lt"/>
                      </a:endParaRPr>
                    </a:p>
                  </a:txBody>
                  <a:tcPr/>
                </a:tc>
                <a:tc>
                  <a:txBody>
                    <a:bodyPr/>
                    <a:lstStyle/>
                    <a:p>
                      <a:pPr marL="0" indent="0">
                        <a:buNone/>
                      </a:pPr>
                      <a:r>
                        <a:rPr lang="en-US" sz="1000" dirty="0">
                          <a:latin typeface="+mn-lt"/>
                        </a:rPr>
                        <a:t>Contractually commit to accessibility scope and any remediation actions.</a:t>
                      </a:r>
                    </a:p>
                    <a:p>
                      <a:pPr marL="0" indent="0">
                        <a:buNone/>
                      </a:pPr>
                      <a:endParaRPr lang="en-US" sz="300" dirty="0">
                        <a:latin typeface="+mn-lt"/>
                      </a:endParaRPr>
                    </a:p>
                    <a:p>
                      <a:pPr marL="0" indent="0">
                        <a:buNone/>
                      </a:pPr>
                      <a:r>
                        <a:rPr lang="en-US" sz="1000" dirty="0">
                          <a:latin typeface="+mn-lt"/>
                        </a:rPr>
                        <a:t>Maintain compliance.</a:t>
                      </a:r>
                      <a:endParaRPr lang="en-AU" sz="1000" dirty="0">
                        <a:latin typeface="+mn-lt"/>
                      </a:endParaRPr>
                    </a:p>
                  </a:txBody>
                  <a:tcPr/>
                </a:tc>
                <a:tc>
                  <a:txBody>
                    <a:bodyPr/>
                    <a:lstStyle/>
                    <a:p>
                      <a:pPr marL="0" indent="0">
                        <a:buNone/>
                      </a:pPr>
                      <a:r>
                        <a:rPr lang="en-US" sz="1000" dirty="0">
                          <a:latin typeface="+mn-lt"/>
                        </a:rPr>
                        <a:t>Include clauses to enshrine accessibility commitments. </a:t>
                      </a:r>
                    </a:p>
                    <a:p>
                      <a:pPr marL="0" indent="0">
                        <a:buNone/>
                      </a:pPr>
                      <a:endParaRPr lang="en-US" sz="300" dirty="0">
                        <a:latin typeface="+mn-lt"/>
                      </a:endParaRPr>
                    </a:p>
                    <a:p>
                      <a:pPr marL="0" indent="0">
                        <a:buNone/>
                      </a:pPr>
                      <a:r>
                        <a:rPr lang="en-US" sz="1000" dirty="0">
                          <a:latin typeface="+mn-lt"/>
                        </a:rPr>
                        <a:t>Outcome communication to supplier(s).</a:t>
                      </a:r>
                    </a:p>
                  </a:txBody>
                  <a:tcPr/>
                </a:tc>
                <a:extLst>
                  <a:ext uri="{0D108BD9-81ED-4DB2-BD59-A6C34878D82A}">
                    <a16:rowId xmlns:a16="http://schemas.microsoft.com/office/drawing/2014/main" val="2684887621"/>
                  </a:ext>
                </a:extLst>
              </a:tr>
            </a:tbl>
          </a:graphicData>
        </a:graphic>
      </p:graphicFrame>
    </p:spTree>
    <p:extLst>
      <p:ext uri="{BB962C8B-B14F-4D97-AF65-F5344CB8AC3E}">
        <p14:creationId xmlns:p14="http://schemas.microsoft.com/office/powerpoint/2010/main" val="139111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3" name="Title 2">
            <a:extLst>
              <a:ext uri="{FF2B5EF4-FFF2-40B4-BE49-F238E27FC236}">
                <a16:creationId xmlns:a16="http://schemas.microsoft.com/office/drawing/2014/main" id="{927B22FB-D16B-4E49-979C-5092713CB010}"/>
              </a:ext>
            </a:extLst>
          </p:cNvPr>
          <p:cNvSpPr>
            <a:spLocks noGrp="1"/>
          </p:cNvSpPr>
          <p:nvPr>
            <p:ph type="title" idx="4294967295"/>
          </p:nvPr>
        </p:nvSpPr>
        <p:spPr>
          <a:xfrm>
            <a:off x="719328" y="2134570"/>
            <a:ext cx="7705343" cy="874360"/>
          </a:xfrm>
        </p:spPr>
        <p:txBody>
          <a:bodyPr>
            <a:noAutofit/>
          </a:bodyPr>
          <a:lstStyle/>
          <a:p>
            <a:pPr algn="ctr"/>
            <a:r>
              <a:rPr lang="en-AU" sz="3600" dirty="0">
                <a:solidFill>
                  <a:schemeClr val="bg1"/>
                </a:solidFill>
              </a:rPr>
              <a:t>Accessible procurement process flow for pre-tender due diligence </a:t>
            </a:r>
          </a:p>
        </p:txBody>
      </p:sp>
      <p:sp>
        <p:nvSpPr>
          <p:cNvPr id="2" name="Slide Number Placeholder 1">
            <a:extLst>
              <a:ext uri="{FF2B5EF4-FFF2-40B4-BE49-F238E27FC236}">
                <a16:creationId xmlns:a16="http://schemas.microsoft.com/office/drawing/2014/main" id="{5DE5F476-ECBF-4109-A06D-5CCE5FB14201}"/>
              </a:ext>
            </a:extLst>
          </p:cNvPr>
          <p:cNvSpPr>
            <a:spLocks noGrp="1"/>
          </p:cNvSpPr>
          <p:nvPr>
            <p:ph type="sldNum" idx="12"/>
          </p:nvPr>
        </p:nvSpPr>
        <p:spPr/>
        <p:txBody>
          <a:bodyPr/>
          <a:lstStyle/>
          <a:p>
            <a:r>
              <a:rPr lang="en-GB"/>
              <a:t>Slide </a:t>
            </a:r>
            <a:fld id="{02696CA5-8008-6449-8BC4-F108A6DA03C9}" type="slidenum">
              <a:rPr lang="en-GB" smtClean="0"/>
              <a:pPr/>
              <a:t>8</a:t>
            </a:fld>
            <a:endParaRPr/>
          </a:p>
        </p:txBody>
      </p:sp>
    </p:spTree>
    <p:extLst>
      <p:ext uri="{BB962C8B-B14F-4D97-AF65-F5344CB8AC3E}">
        <p14:creationId xmlns:p14="http://schemas.microsoft.com/office/powerpoint/2010/main" val="1226631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28E9AF-B2F9-4205-9302-91048BECD2D4}"/>
              </a:ext>
            </a:extLst>
          </p:cNvPr>
          <p:cNvSpPr>
            <a:spLocks noGrp="1"/>
          </p:cNvSpPr>
          <p:nvPr>
            <p:ph type="title" idx="4294967295"/>
          </p:nvPr>
        </p:nvSpPr>
        <p:spPr>
          <a:xfrm>
            <a:off x="719999" y="592283"/>
            <a:ext cx="8520600" cy="572700"/>
          </a:xfrm>
        </p:spPr>
        <p:txBody>
          <a:bodyPr>
            <a:noAutofit/>
          </a:bodyPr>
          <a:lstStyle/>
          <a:p>
            <a:r>
              <a:rPr lang="en-GB" sz="3000" b="0" i="0" dirty="0">
                <a:solidFill>
                  <a:srgbClr val="000000"/>
                </a:solidFill>
                <a:effectLst/>
                <a:latin typeface="Arial" panose="020B0604020202020204" pitchFamily="34" charset="0"/>
                <a:ea typeface="Arial" panose="020B0604020202020204" pitchFamily="34" charset="0"/>
                <a:cs typeface="Arial" panose="020B0604020202020204" pitchFamily="34" charset="0"/>
              </a:rPr>
              <a:t>Pre-tender due diligence</a:t>
            </a:r>
            <a:endParaRPr lang="en-AU" sz="3000" dirty="0"/>
          </a:p>
        </p:txBody>
      </p:sp>
      <p:sp>
        <p:nvSpPr>
          <p:cNvPr id="3" name="Google Shape;90;p15">
            <a:extLst>
              <a:ext uri="{FF2B5EF4-FFF2-40B4-BE49-F238E27FC236}">
                <a16:creationId xmlns:a16="http://schemas.microsoft.com/office/drawing/2014/main" id="{1EC5981D-7F54-8945-9076-43E0E4295DEE}"/>
              </a:ext>
            </a:extLst>
          </p:cNvPr>
          <p:cNvSpPr txBox="1"/>
          <p:nvPr/>
        </p:nvSpPr>
        <p:spPr>
          <a:xfrm>
            <a:off x="719999" y="1378632"/>
            <a:ext cx="7912273" cy="3284585"/>
          </a:xfrm>
          <a:prstGeom prst="rect">
            <a:avLst/>
          </a:prstGeom>
          <a:noFill/>
          <a:ln>
            <a:noFill/>
          </a:ln>
        </p:spPr>
        <p:txBody>
          <a:bodyPr spcFirstLastPara="1" wrap="square" lIns="91425" tIns="91425" rIns="91425" bIns="91425" anchor="t" anchorCtr="0">
            <a:noAutofit/>
          </a:bodyPr>
          <a:lstStyle/>
          <a:p>
            <a:r>
              <a:rPr lang="en-US" sz="1600" dirty="0"/>
              <a:t>Pre tender due diligence should be done to help determine which suppliers to invite to a tender.</a:t>
            </a:r>
          </a:p>
          <a:p>
            <a:pPr algn="l"/>
            <a:endParaRPr lang="en-US" sz="1400" dirty="0"/>
          </a:p>
          <a:p>
            <a:pPr algn="l"/>
            <a:r>
              <a:rPr lang="en-US" sz="1500" dirty="0">
                <a:solidFill>
                  <a:schemeClr val="tx1"/>
                </a:solidFill>
              </a:rPr>
              <a:t>The accessibility of the supplier’s goods or services should be one of the considerations on which suppliers to invite, however, determining this is not always easy.</a:t>
            </a:r>
          </a:p>
          <a:p>
            <a:pPr algn="l"/>
            <a:endParaRPr lang="en-US" sz="1500" dirty="0">
              <a:solidFill>
                <a:schemeClr val="tx1"/>
              </a:solidFill>
            </a:endParaRPr>
          </a:p>
          <a:p>
            <a:pPr marL="800100" lvl="1" indent="-342900">
              <a:buFont typeface="+mj-lt"/>
              <a:buAutoNum type="arabicPeriod"/>
            </a:pPr>
            <a:endParaRPr lang="en-AU" sz="1400" kern="100" dirty="0">
              <a:ea typeface="Calibri" panose="020F0502020204030204" pitchFamily="34" charset="0"/>
              <a:cs typeface="Times New Roman" panose="02020603050405020304" pitchFamily="18" charset="0"/>
            </a:endParaRPr>
          </a:p>
          <a:p>
            <a:pPr marL="285750" lvl="0" indent="-285750" algn="l" rtl="0">
              <a:spcBef>
                <a:spcPts val="0"/>
              </a:spcBef>
              <a:spcAft>
                <a:spcPts val="0"/>
              </a:spcAft>
              <a:buFont typeface="Arial" panose="020B0604020202020204" pitchFamily="34" charset="0"/>
              <a:buChar char="•"/>
            </a:pPr>
            <a:endParaRPr sz="1600" dirty="0"/>
          </a:p>
        </p:txBody>
      </p:sp>
      <p:sp>
        <p:nvSpPr>
          <p:cNvPr id="2" name="Slide Number Placeholder 1">
            <a:extLst>
              <a:ext uri="{FF2B5EF4-FFF2-40B4-BE49-F238E27FC236}">
                <a16:creationId xmlns:a16="http://schemas.microsoft.com/office/drawing/2014/main" id="{4039C96C-C611-4D64-8B73-3266D6526361}"/>
              </a:ext>
            </a:extLst>
          </p:cNvPr>
          <p:cNvSpPr>
            <a:spLocks noGrp="1"/>
          </p:cNvSpPr>
          <p:nvPr>
            <p:ph type="sldNum" idx="12"/>
          </p:nvPr>
        </p:nvSpPr>
        <p:spPr/>
        <p:txBody>
          <a:bodyPr/>
          <a:lstStyle/>
          <a:p>
            <a:r>
              <a:rPr lang="en-GB"/>
              <a:t>Slide </a:t>
            </a:r>
            <a:fld id="{02696CA5-8008-6449-8BC4-F108A6DA03C9}" type="slidenum">
              <a:rPr lang="en-GB" smtClean="0"/>
              <a:pPr/>
              <a:t>9</a:t>
            </a:fld>
            <a:endParaRPr dirty="0"/>
          </a:p>
        </p:txBody>
      </p:sp>
    </p:spTree>
    <p:extLst>
      <p:ext uri="{BB962C8B-B14F-4D97-AF65-F5344CB8AC3E}">
        <p14:creationId xmlns:p14="http://schemas.microsoft.com/office/powerpoint/2010/main" val="2348271623"/>
      </p:ext>
    </p:extLst>
  </p:cSld>
  <p:clrMapOvr>
    <a:masterClrMapping/>
  </p:clrMapOvr>
</p:sld>
</file>

<file path=ppt/theme/theme1.xml><?xml version="1.0" encoding="utf-8"?>
<a:theme xmlns:a="http://schemas.openxmlformats.org/drawingml/2006/main" name="Simple Light">
  <a:themeElements>
    <a:clrScheme name="Custom 1">
      <a:dk1>
        <a:srgbClr val="000000"/>
      </a:dk1>
      <a:lt1>
        <a:srgbClr val="FFFFFF"/>
      </a:lt1>
      <a:dk2>
        <a:srgbClr val="595959"/>
      </a:dk2>
      <a:lt2>
        <a:srgbClr val="EEEEEE"/>
      </a:lt2>
      <a:accent1>
        <a:srgbClr val="6E297B"/>
      </a:accent1>
      <a:accent2>
        <a:srgbClr val="B02025"/>
      </a:accent2>
      <a:accent3>
        <a:srgbClr val="DD2627"/>
      </a:accent3>
      <a:accent4>
        <a:srgbClr val="ED4027"/>
      </a:accent4>
      <a:accent5>
        <a:srgbClr val="F07A22"/>
      </a:accent5>
      <a:accent6>
        <a:srgbClr val="FAA919"/>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3BAE8F4F60FE4ABF87340F89E8B81B" ma:contentTypeVersion="20" ma:contentTypeDescription="Create a new document." ma:contentTypeScope="" ma:versionID="578a2086372bdb619832d6832e583178">
  <xsd:schema xmlns:xsd="http://www.w3.org/2001/XMLSchema" xmlns:xs="http://www.w3.org/2001/XMLSchema" xmlns:p="http://schemas.microsoft.com/office/2006/metadata/properties" xmlns:ns2="30338016-c1d6-4fdb-b00f-adf827b88ff7" xmlns:ns3="6dc0d04f-edfa-487b-9770-7cfd4c6ed37d" targetNamespace="http://schemas.microsoft.com/office/2006/metadata/properties" ma:root="true" ma:fieldsID="7af2a60c79cc8088c223a42c33a7285a" ns2:_="" ns3:_="">
    <xsd:import namespace="30338016-c1d6-4fdb-b00f-adf827b88ff7"/>
    <xsd:import namespace="6dc0d04f-edfa-487b-9770-7cfd4c6ed37d"/>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2:SharedWithUsers" minOccurs="0"/>
                <xsd:element ref="ns2:SharedWithDetails" minOccurs="0"/>
                <xsd:element ref="ns3:MediaServiceLocation" minOccurs="0"/>
                <xsd:element ref="ns3:MediaLengthInSecond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338016-c1d6-4fdb-b00f-adf827b88ff7"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403ae607-e6bb-444c-82eb-582b60818df8"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c2aa6173-eaf2-40c1-969e-929077592c82}" ma:internalName="TaxCatchAll" ma:showField="CatchAllData" ma:web="30338016-c1d6-4fdb-b00f-adf827b88ff7">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c0d04f-edfa-487b-9770-7cfd4c6ed37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403ae607-e6bb-444c-82eb-582b60818df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0338016-c1d6-4fdb-b00f-adf827b88ff7" xsi:nil="true"/>
    <TaxKeywordTaxHTField xmlns="30338016-c1d6-4fdb-b00f-adf827b88ff7">
      <Terms xmlns="http://schemas.microsoft.com/office/infopath/2007/PartnerControls"/>
    </TaxKeywordTaxHTField>
    <SharedWithUsers xmlns="30338016-c1d6-4fdb-b00f-adf827b88ff7">
      <UserInfo>
        <DisplayName>Amber Tratter</DisplayName>
        <AccountId>21</AccountId>
        <AccountType/>
      </UserInfo>
    </SharedWithUsers>
    <lcf76f155ced4ddcb4097134ff3c332f xmlns="6dc0d04f-edfa-487b-9770-7cfd4c6ed3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8CB80CF-FEFE-4829-A048-8FA41C41BE48}">
  <ds:schemaRefs>
    <ds:schemaRef ds:uri="http://schemas.microsoft.com/sharepoint/v3/contenttype/forms"/>
  </ds:schemaRefs>
</ds:datastoreItem>
</file>

<file path=customXml/itemProps2.xml><?xml version="1.0" encoding="utf-8"?>
<ds:datastoreItem xmlns:ds="http://schemas.openxmlformats.org/officeDocument/2006/customXml" ds:itemID="{749B4AA9-21EB-4350-88A0-742FA48DA54E}"/>
</file>

<file path=customXml/itemProps3.xml><?xml version="1.0" encoding="utf-8"?>
<ds:datastoreItem xmlns:ds="http://schemas.openxmlformats.org/officeDocument/2006/customXml" ds:itemID="{3D264BEA-5EA1-448F-BBB0-57E9BE6BAAF0}">
  <ds:schemaRefs>
    <ds:schemaRef ds:uri="http://purl.org/dc/terms/"/>
    <ds:schemaRef ds:uri="http://www.w3.org/XML/1998/namespace"/>
    <ds:schemaRef ds:uri="30338016-c1d6-4fdb-b00f-adf827b88ff7"/>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6dc0d04f-edfa-487b-9770-7cfd4c6ed37d"/>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8689</TotalTime>
  <Words>4073</Words>
  <Application>Microsoft Office PowerPoint</Application>
  <PresentationFormat>On-screen Show (16:9)</PresentationFormat>
  <Paragraphs>340</Paragraphs>
  <Slides>29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Courier New</vt:lpstr>
      <vt:lpstr>Verdana Pro</vt:lpstr>
      <vt:lpstr>Simple Light</vt:lpstr>
      <vt:lpstr>Accessible Procurement Process Map The integration of accessibility into an ICT procurement process    This resource has been developed by Australian Network on Disability’s Procurement Taskforce and distributed with their kind joint permission.   </vt:lpstr>
      <vt:lpstr>Contents</vt:lpstr>
      <vt:lpstr>Process Map overview </vt:lpstr>
      <vt:lpstr>Process Map overview continued</vt:lpstr>
      <vt:lpstr>Procurement process – key task summary </vt:lpstr>
      <vt:lpstr>Key task summary </vt:lpstr>
      <vt:lpstr>Key task summary</vt:lpstr>
      <vt:lpstr>Accessible procurement process flow for pre-tender due diligence </vt:lpstr>
      <vt:lpstr>Pre-tender due diligence</vt:lpstr>
      <vt:lpstr>Pre-tender due diligence</vt:lpstr>
      <vt:lpstr>Pre-tender due diligence</vt:lpstr>
      <vt:lpstr>Accessible procurement process flow for technology contracts – tenders </vt:lpstr>
      <vt:lpstr>Technology contracts - tenders</vt:lpstr>
      <vt:lpstr>Tender Process 1. Scope Definition: Pre Tender Release</vt:lpstr>
      <vt:lpstr>Tender Process 2. Scope Clarification: Post tender release</vt:lpstr>
      <vt:lpstr>Tender Process 3. Evaluation</vt:lpstr>
      <vt:lpstr>Tender Process 4. Contracting</vt:lpstr>
      <vt:lpstr>Accessible procurement process flow for technology contracts – direct negotiations/renegotiations </vt:lpstr>
      <vt:lpstr>Technology contracts – direct negotiations / renegotiations </vt:lpstr>
      <vt:lpstr>PowerPoint Presentation</vt:lpstr>
      <vt:lpstr>Direct Negotiations/ Contract Renewals 2. Scope Clarification</vt:lpstr>
      <vt:lpstr>Direct Negotiations/ Contract Renewals 3. Evaluation</vt:lpstr>
      <vt:lpstr>Direct Negotiations/ Contract Renewals 4. Contracting</vt:lpstr>
      <vt:lpstr>Example of supplier scoring  </vt:lpstr>
      <vt:lpstr>Example of Supplier Scoring</vt:lpstr>
      <vt:lpstr>Worked Example for Supplier Scoring</vt:lpstr>
      <vt:lpstr>Worked Example for Supplier Scoring</vt:lpstr>
      <vt:lpstr>Glossary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Emma Henningsen</dc:creator>
  <cp:keywords/>
  <dc:description/>
  <cp:lastModifiedBy>Emilie Van Os-Schmitt</cp:lastModifiedBy>
  <cp:revision>13</cp:revision>
  <dcterms:modified xsi:type="dcterms:W3CDTF">2024-01-24T02:43:28Z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0x010100133BAE8F4F60FE4ABF87340F89E8B81B</vt:lpwstr>
  </property>
  <property fmtid="{D5CDD505-2E9C-101B-9397-08002B2CF9AE}" pid="3" name="TaxKeyword">
    <vt:lpwstr/>
  </property>
  <property fmtid="{D5CDD505-2E9C-101B-9397-08002B2CF9AE}" pid="4" name="MediaServiceImageTags">
    <vt:lpwstr/>
  </property>
</Properties>
</file>